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3"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93CC"/>
    <a:srgbClr val="3A3A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1EAB1-FA32-4D5F-80ED-6F67FE49BD80}" type="datetimeFigureOut">
              <a:rPr lang="en-US" smtClean="0"/>
              <a:pPr/>
              <a:t>12/10/2019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287F8-DAA0-4CF8-ADEF-5A8EFE10D7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6287F8-DAA0-4CF8-ADEF-5A8EFE10D73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5248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600" b="1" dirty="0" err="1" smtClean="0">
                <a:solidFill>
                  <a:srgbClr val="C00000"/>
                </a:solidFill>
                <a:latin typeface="Times New Roman" pitchFamily="18" charset="0"/>
                <a:cs typeface="Times New Roman" pitchFamily="18" charset="0"/>
              </a:rPr>
              <a:t>Shri</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Chhatrapati</a:t>
            </a:r>
            <a:r>
              <a:rPr lang="en-US" sz="3600" b="1" dirty="0" smtClean="0">
                <a:solidFill>
                  <a:srgbClr val="C00000"/>
                </a:solidFill>
                <a:latin typeface="Times New Roman" pitchFamily="18" charset="0"/>
                <a:cs typeface="Times New Roman" pitchFamily="18" charset="0"/>
              </a:rPr>
              <a:t> </a:t>
            </a:r>
            <a:r>
              <a:rPr lang="en-US" sz="3600" b="1" dirty="0" err="1" smtClean="0">
                <a:solidFill>
                  <a:srgbClr val="C00000"/>
                </a:solidFill>
                <a:latin typeface="Times New Roman" pitchFamily="18" charset="0"/>
                <a:cs typeface="Times New Roman" pitchFamily="18" charset="0"/>
              </a:rPr>
              <a:t>Shivaji</a:t>
            </a:r>
            <a:r>
              <a:rPr lang="en-US" sz="3600" b="1" dirty="0" smtClean="0">
                <a:solidFill>
                  <a:srgbClr val="C00000"/>
                </a:solidFill>
                <a:latin typeface="Times New Roman" pitchFamily="18" charset="0"/>
                <a:cs typeface="Times New Roman" pitchFamily="18" charset="0"/>
              </a:rPr>
              <a:t> College, </a:t>
            </a:r>
            <a:r>
              <a:rPr lang="en-US" sz="3600" b="1" dirty="0" err="1" smtClean="0">
                <a:solidFill>
                  <a:srgbClr val="C00000"/>
                </a:solidFill>
                <a:latin typeface="Times New Roman" pitchFamily="18" charset="0"/>
                <a:cs typeface="Times New Roman" pitchFamily="18" charset="0"/>
              </a:rPr>
              <a:t>Omerga</a:t>
            </a:r>
            <a:endParaRPr lang="en-US" sz="3600" b="1" dirty="0" smtClean="0">
              <a:solidFill>
                <a:srgbClr val="C00000"/>
              </a:solidFill>
              <a:latin typeface="Times New Roman" pitchFamily="18" charset="0"/>
              <a:cs typeface="Times New Roman" pitchFamily="18" charset="0"/>
            </a:endParaRPr>
          </a:p>
          <a:p>
            <a:pPr algn="ctr"/>
            <a:endParaRPr lang="en-US" sz="3200" b="1" dirty="0" smtClean="0">
              <a:solidFill>
                <a:srgbClr val="C00000"/>
              </a:solidFill>
              <a:latin typeface="Times New Roman" pitchFamily="18" charset="0"/>
              <a:cs typeface="Times New Roman" pitchFamily="18" charset="0"/>
            </a:endParaRPr>
          </a:p>
          <a:p>
            <a:pPr algn="ctr"/>
            <a:r>
              <a:rPr lang="en-US" sz="3600" b="1" dirty="0" smtClean="0">
                <a:solidFill>
                  <a:srgbClr val="C00000"/>
                </a:solidFill>
                <a:latin typeface="Times New Roman" pitchFamily="18" charset="0"/>
                <a:cs typeface="Times New Roman" pitchFamily="18" charset="0"/>
              </a:rPr>
              <a:t>Dept. of Physics and Electronics</a:t>
            </a:r>
          </a:p>
          <a:p>
            <a:pPr algn="ctr">
              <a:lnSpc>
                <a:spcPct val="200000"/>
              </a:lnSpc>
            </a:pPr>
            <a:r>
              <a:rPr lang="en-US" sz="3600" b="1" dirty="0" smtClean="0">
                <a:solidFill>
                  <a:srgbClr val="0070C0"/>
                </a:solidFill>
                <a:latin typeface="Times New Roman" pitchFamily="18" charset="0"/>
                <a:cs typeface="Times New Roman" pitchFamily="18" charset="0"/>
              </a:rPr>
              <a:t>Subject: Physics		Paper No. </a:t>
            </a:r>
            <a:r>
              <a:rPr lang="en-US" sz="3600" b="1" smtClean="0">
                <a:solidFill>
                  <a:srgbClr val="0070C0"/>
                </a:solidFill>
                <a:latin typeface="Times New Roman" pitchFamily="18" charset="0"/>
                <a:cs typeface="Times New Roman" pitchFamily="18" charset="0"/>
              </a:rPr>
              <a:t>XX</a:t>
            </a:r>
            <a:endParaRPr lang="en-US" sz="3600" b="1" dirty="0" smtClean="0">
              <a:solidFill>
                <a:srgbClr val="0070C0"/>
              </a:solidFill>
              <a:latin typeface="Times New Roman" pitchFamily="18" charset="0"/>
              <a:cs typeface="Times New Roman" pitchFamily="18" charset="0"/>
            </a:endParaRPr>
          </a:p>
          <a:p>
            <a:pPr algn="ctr">
              <a:lnSpc>
                <a:spcPct val="200000"/>
              </a:lnSpc>
            </a:pPr>
            <a:r>
              <a:rPr lang="en-US" sz="3600" b="1" dirty="0" smtClean="0">
                <a:solidFill>
                  <a:srgbClr val="0070C0"/>
                </a:solidFill>
                <a:latin typeface="Times New Roman" pitchFamily="18" charset="0"/>
                <a:cs typeface="Times New Roman" pitchFamily="18" charset="0"/>
              </a:rPr>
              <a:t>Class: B. Sc. VI Semester </a:t>
            </a:r>
          </a:p>
          <a:p>
            <a:pPr algn="ctr">
              <a:lnSpc>
                <a:spcPct val="250000"/>
              </a:lnSpc>
            </a:pPr>
            <a:r>
              <a:rPr lang="en-US" sz="4000" b="1" dirty="0" smtClean="0">
                <a:solidFill>
                  <a:srgbClr val="C00000"/>
                </a:solidFill>
                <a:latin typeface="Times New Roman" pitchFamily="18" charset="0"/>
                <a:cs typeface="Times New Roman" pitchFamily="18" charset="0"/>
              </a:rPr>
              <a:t>			Optical Fiber	</a:t>
            </a:r>
            <a:r>
              <a:rPr lang="en-US" b="1" dirty="0" smtClean="0">
                <a:solidFill>
                  <a:srgbClr val="0070C0"/>
                </a:solidFill>
                <a:latin typeface="Times New Roman" pitchFamily="18" charset="0"/>
                <a:cs typeface="Times New Roman" pitchFamily="18" charset="0"/>
              </a:rPr>
              <a:t>		</a:t>
            </a:r>
          </a:p>
          <a:p>
            <a:pPr algn="ctr">
              <a:lnSpc>
                <a:spcPct val="250000"/>
              </a:lnSpc>
            </a:pPr>
            <a:r>
              <a:rPr lang="en-US" sz="2800" b="1" dirty="0" smtClean="0">
                <a:solidFill>
                  <a:srgbClr val="0070C0"/>
                </a:solidFill>
                <a:latin typeface="Times New Roman" pitchFamily="18" charset="0"/>
                <a:cs typeface="Times New Roman" pitchFamily="18" charset="0"/>
              </a:rPr>
              <a:t>Dr. A. S. </a:t>
            </a:r>
            <a:r>
              <a:rPr lang="en-US" sz="2800" b="1" dirty="0" err="1" smtClean="0">
                <a:solidFill>
                  <a:srgbClr val="0070C0"/>
                </a:solidFill>
                <a:latin typeface="Times New Roman" pitchFamily="18" charset="0"/>
                <a:cs typeface="Times New Roman" pitchFamily="18" charset="0"/>
              </a:rPr>
              <a:t>Padampalle</a:t>
            </a:r>
            <a:endParaRPr lang="en-US" sz="2800" b="1" dirty="0">
              <a:solidFill>
                <a:srgbClr val="C00000"/>
              </a:solidFill>
              <a:latin typeface="Times New Roman" pitchFamily="18" charset="0"/>
              <a:cs typeface="Times New Roman" pitchFamily="18" charset="0"/>
            </a:endParaRP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srcRect/>
          <a:stretch>
            <a:fillRect/>
          </a:stretch>
        </p:blipFill>
        <p:spPr bwMode="auto">
          <a:xfrm>
            <a:off x="228600" y="0"/>
            <a:ext cx="8181975" cy="2514600"/>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3" name="TextBox 2"/>
          <p:cNvSpPr txBox="1"/>
          <p:nvPr/>
        </p:nvSpPr>
        <p:spPr>
          <a:xfrm>
            <a:off x="0" y="2667000"/>
            <a:ext cx="8763000"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00B050"/>
                </a:solidFill>
                <a:latin typeface="Times New Roman" pitchFamily="18" charset="0"/>
                <a:cs typeface="Times New Roman" pitchFamily="18" charset="0"/>
              </a:rPr>
              <a:t>Multi mode optical fiber </a:t>
            </a:r>
          </a:p>
          <a:p>
            <a:endParaRPr lang="en-US" sz="2400" dirty="0" smtClean="0">
              <a:solidFill>
                <a:srgbClr val="00B05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If the core size has been adjusted to allow more than one mode of propagation of light wave is multimode fiber. The profile of multimode fibers is as shown below: </a:t>
            </a:r>
            <a:endParaRPr lang="en-US" sz="2000" dirty="0">
              <a:solidFill>
                <a:srgbClr val="0070C0"/>
              </a:solidFill>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4"/>
          <a:srcRect/>
          <a:stretch>
            <a:fillRect/>
          </a:stretch>
        </p:blipFill>
        <p:spPr bwMode="auto">
          <a:xfrm>
            <a:off x="304800" y="4191000"/>
            <a:ext cx="8181975" cy="251460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1628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dirty="0" smtClean="0">
                <a:solidFill>
                  <a:srgbClr val="C00000"/>
                </a:solidFill>
                <a:latin typeface="Times New Roman" pitchFamily="18" charset="0"/>
                <a:cs typeface="Times New Roman" pitchFamily="18" charset="0"/>
              </a:rPr>
              <a:t>1.3 Parameters of optical fibers </a:t>
            </a:r>
            <a:endParaRPr lang="en-US" sz="2400" dirty="0">
              <a:solidFill>
                <a:srgbClr val="C00000"/>
              </a:solidFill>
              <a:latin typeface="Times New Roman" pitchFamily="18" charset="0"/>
              <a:cs typeface="Times New Roman" pitchFamily="18" charset="0"/>
            </a:endParaRPr>
          </a:p>
        </p:txBody>
      </p:sp>
      <p:sp>
        <p:nvSpPr>
          <p:cNvPr id="3" name="TextBox 2"/>
          <p:cNvSpPr txBox="1"/>
          <p:nvPr/>
        </p:nvSpPr>
        <p:spPr>
          <a:xfrm>
            <a:off x="0" y="533400"/>
            <a:ext cx="8915400" cy="480131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The parameters of optical fibers are: </a:t>
            </a:r>
          </a:p>
          <a:p>
            <a:pPr>
              <a:lnSpc>
                <a:spcPct val="150000"/>
              </a:lnSpc>
              <a:buFont typeface="Wingdings" pitchFamily="2" charset="2"/>
              <a:buChar char="Ø"/>
            </a:pPr>
            <a:r>
              <a:rPr lang="en-US" sz="2000" dirty="0" smtClean="0">
                <a:latin typeface="Times New Roman" pitchFamily="18" charset="0"/>
                <a:cs typeface="Times New Roman" pitchFamily="18" charset="0"/>
              </a:rPr>
              <a:t> </a:t>
            </a:r>
            <a:r>
              <a:rPr lang="en-US" sz="2000" dirty="0" smtClean="0">
                <a:solidFill>
                  <a:srgbClr val="00B050"/>
                </a:solidFill>
                <a:latin typeface="Times New Roman" pitchFamily="18" charset="0"/>
                <a:cs typeface="Times New Roman" pitchFamily="18" charset="0"/>
              </a:rPr>
              <a:t>Radius of the core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Numerical Aperture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Acceptance angle </a:t>
            </a:r>
          </a:p>
          <a:p>
            <a:pPr>
              <a:lnSpc>
                <a:spcPct val="150000"/>
              </a:lnSpc>
            </a:pPr>
            <a:r>
              <a:rPr lang="en-US" sz="2400" dirty="0" smtClean="0">
                <a:solidFill>
                  <a:srgbClr val="C00000"/>
                </a:solidFill>
                <a:latin typeface="Times New Roman" pitchFamily="18" charset="0"/>
                <a:cs typeface="Times New Roman" pitchFamily="18" charset="0"/>
              </a:rPr>
              <a:t>1.3.1 Radius of the core </a:t>
            </a:r>
          </a:p>
          <a:p>
            <a:pPr algn="just">
              <a:lnSpc>
                <a:spcPct val="150000"/>
              </a:lnSpc>
              <a:buFont typeface="Wingdings" pitchFamily="2" charset="2"/>
              <a:buChar char="Ø"/>
            </a:pPr>
            <a:r>
              <a:rPr lang="en-US" sz="2000" dirty="0" smtClean="0">
                <a:solidFill>
                  <a:srgbClr val="0070C0"/>
                </a:solidFill>
                <a:latin typeface="Times New Roman" pitchFamily="18" charset="0"/>
                <a:cs typeface="Times New Roman" pitchFamily="18" charset="0"/>
              </a:rPr>
              <a:t>The size of optical fibers plays crucial role in the light wave propagation through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a:t>
            </a:r>
          </a:p>
          <a:p>
            <a:pPr algn="just">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Therefore, radius of the core is significant to decide mode of propagation in fiber.</a:t>
            </a:r>
          </a:p>
          <a:p>
            <a:pPr algn="just">
              <a:lnSpc>
                <a:spcPct val="150000"/>
              </a:lnSpc>
              <a:buFont typeface="Wingdings" pitchFamily="2" charset="2"/>
              <a:buChar char="Ø"/>
            </a:pPr>
            <a:r>
              <a:rPr lang="en-US" sz="2000" dirty="0" smtClean="0">
                <a:solidFill>
                  <a:srgbClr val="0070C0"/>
                </a:solidFill>
                <a:latin typeface="Times New Roman" pitchFamily="18" charset="0"/>
                <a:cs typeface="Times New Roman" pitchFamily="18" charset="0"/>
              </a:rPr>
              <a:t>The thickness/diameter of the core can be measured in spite of measurement of radius. For the purpose the profile projector can be used. </a:t>
            </a: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8548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400" dirty="0" smtClean="0">
                <a:solidFill>
                  <a:srgbClr val="C00000"/>
                </a:solidFill>
                <a:latin typeface="Times New Roman" pitchFamily="18" charset="0"/>
                <a:cs typeface="Times New Roman" pitchFamily="18" charset="0"/>
              </a:rPr>
              <a:t>1.3.2 Numerical aperture (NA) </a:t>
            </a:r>
          </a:p>
          <a:p>
            <a:pPr algn="just">
              <a:lnSpc>
                <a:spcPct val="150000"/>
              </a:lnSpc>
            </a:pPr>
            <a:r>
              <a:rPr lang="en-US" sz="2000" dirty="0" smtClean="0">
                <a:solidFill>
                  <a:srgbClr val="0070C0"/>
                </a:solidFill>
                <a:latin typeface="Times New Roman" pitchFamily="18" charset="0"/>
                <a:cs typeface="Times New Roman" pitchFamily="18" charset="0"/>
              </a:rPr>
              <a:t>Numerical aperture (NA) is a light gathering property of optical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which gives the quantity of light that brought into the centre of optical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in terms of incidence angle. </a:t>
            </a:r>
          </a:p>
          <a:p>
            <a:pPr>
              <a:lnSpc>
                <a:spcPct val="150000"/>
              </a:lnSpc>
            </a:pPr>
            <a:r>
              <a:rPr lang="en-US" dirty="0" smtClean="0">
                <a:solidFill>
                  <a:srgbClr val="FF0000"/>
                </a:solidFill>
                <a:latin typeface="Times New Roman" pitchFamily="18" charset="0"/>
                <a:cs typeface="Times New Roman" pitchFamily="18" charset="0"/>
              </a:rPr>
              <a:t>To calculate NA, consider a longitudinal section of </a:t>
            </a:r>
            <a:r>
              <a:rPr lang="en-US" dirty="0" err="1" smtClean="0">
                <a:solidFill>
                  <a:srgbClr val="FF0000"/>
                </a:solidFill>
                <a:latin typeface="Times New Roman" pitchFamily="18" charset="0"/>
                <a:cs typeface="Times New Roman" pitchFamily="18" charset="0"/>
              </a:rPr>
              <a:t>fibre</a:t>
            </a:r>
            <a:r>
              <a:rPr lang="en-US" dirty="0" smtClean="0">
                <a:solidFill>
                  <a:srgbClr val="FF0000"/>
                </a:solidFill>
                <a:latin typeface="Times New Roman" pitchFamily="18" charset="0"/>
                <a:cs typeface="Times New Roman" pitchFamily="18" charset="0"/>
              </a:rPr>
              <a:t> as in fig.(3). </a:t>
            </a:r>
          </a:p>
          <a:p>
            <a:pPr algn="just">
              <a:lnSpc>
                <a:spcPct val="150000"/>
              </a:lnSpc>
            </a:pPr>
            <a:r>
              <a:rPr lang="en-US" sz="2000" dirty="0" smtClean="0">
                <a:solidFill>
                  <a:srgbClr val="0070C0"/>
                </a:solidFill>
                <a:latin typeface="Times New Roman" pitchFamily="18" charset="0"/>
                <a:cs typeface="Times New Roman" pitchFamily="18" charset="0"/>
              </a:rPr>
              <a:t>Let n</a:t>
            </a:r>
            <a:r>
              <a:rPr lang="en-US" sz="2000" baseline="-25000" dirty="0" smtClean="0">
                <a:solidFill>
                  <a:srgbClr val="0070C0"/>
                </a:solidFill>
                <a:latin typeface="Times New Roman" pitchFamily="18" charset="0"/>
                <a:cs typeface="Times New Roman" pitchFamily="18" charset="0"/>
              </a:rPr>
              <a:t>0</a:t>
            </a:r>
            <a:r>
              <a:rPr lang="en-US" sz="2000" dirty="0" smtClean="0">
                <a:solidFill>
                  <a:srgbClr val="0070C0"/>
                </a:solidFill>
                <a:latin typeface="Times New Roman" pitchFamily="18" charset="0"/>
                <a:cs typeface="Times New Roman" pitchFamily="18" charset="0"/>
              </a:rPr>
              <a:t>, n</a:t>
            </a:r>
            <a:r>
              <a:rPr lang="en-US" sz="2000" baseline="-25000" dirty="0" smtClean="0">
                <a:solidFill>
                  <a:srgbClr val="0070C0"/>
                </a:solidFill>
                <a:latin typeface="Times New Roman" pitchFamily="18" charset="0"/>
                <a:cs typeface="Times New Roman" pitchFamily="18" charset="0"/>
              </a:rPr>
              <a:t>1</a:t>
            </a:r>
            <a:r>
              <a:rPr lang="en-US" sz="2000" dirty="0" smtClean="0">
                <a:solidFill>
                  <a:srgbClr val="0070C0"/>
                </a:solidFill>
                <a:latin typeface="Times New Roman" pitchFamily="18" charset="0"/>
                <a:cs typeface="Times New Roman" pitchFamily="18" charset="0"/>
              </a:rPr>
              <a:t>, n</a:t>
            </a:r>
            <a:r>
              <a:rPr lang="en-US" sz="2000" baseline="-25000" dirty="0" smtClean="0">
                <a:solidFill>
                  <a:srgbClr val="0070C0"/>
                </a:solidFill>
                <a:latin typeface="Times New Roman" pitchFamily="18" charset="0"/>
                <a:cs typeface="Times New Roman" pitchFamily="18" charset="0"/>
              </a:rPr>
              <a:t>2</a:t>
            </a:r>
            <a:r>
              <a:rPr lang="en-US" sz="2000" dirty="0" smtClean="0">
                <a:solidFill>
                  <a:srgbClr val="0070C0"/>
                </a:solidFill>
                <a:latin typeface="Times New Roman" pitchFamily="18" charset="0"/>
                <a:cs typeface="Times New Roman" pitchFamily="18" charset="0"/>
              </a:rPr>
              <a:t> are the refractive indices of air (outside optical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core and cladding  respectively. </a:t>
            </a:r>
          </a:p>
          <a:p>
            <a:endParaRPr lang="en-US" dirty="0"/>
          </a:p>
        </p:txBody>
      </p:sp>
      <p:pic>
        <p:nvPicPr>
          <p:cNvPr id="8194" name="Picture 2"/>
          <p:cNvPicPr>
            <a:picLocks noChangeAspect="1" noChangeArrowheads="1"/>
          </p:cNvPicPr>
          <p:nvPr/>
        </p:nvPicPr>
        <p:blipFill>
          <a:blip r:embed="rId3"/>
          <a:srcRect/>
          <a:stretch>
            <a:fillRect/>
          </a:stretch>
        </p:blipFill>
        <p:spPr bwMode="auto">
          <a:xfrm>
            <a:off x="228600" y="3429000"/>
            <a:ext cx="7877175" cy="2600325"/>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4" name="TextBox 3"/>
          <p:cNvSpPr txBox="1"/>
          <p:nvPr/>
        </p:nvSpPr>
        <p:spPr>
          <a:xfrm>
            <a:off x="0" y="6248400"/>
            <a:ext cx="86106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rgbClr val="0070C0"/>
                </a:solidFill>
                <a:latin typeface="Times New Roman" pitchFamily="18" charset="0"/>
                <a:cs typeface="Times New Roman" pitchFamily="18" charset="0"/>
              </a:rPr>
              <a:t>Let </a:t>
            </a:r>
            <a:r>
              <a:rPr lang="en-US" sz="2000" dirty="0" err="1" smtClean="0">
                <a:solidFill>
                  <a:srgbClr val="0070C0"/>
                </a:solidFill>
                <a:latin typeface="Times New Roman" pitchFamily="18" charset="0"/>
                <a:cs typeface="Times New Roman" pitchFamily="18" charset="0"/>
              </a:rPr>
              <a:t>θ</a:t>
            </a:r>
            <a:r>
              <a:rPr lang="en-US" sz="2000" baseline="-25000" dirty="0" err="1" smtClean="0">
                <a:solidFill>
                  <a:srgbClr val="0070C0"/>
                </a:solidFill>
                <a:latin typeface="Times New Roman" pitchFamily="18" charset="0"/>
                <a:cs typeface="Times New Roman" pitchFamily="18" charset="0"/>
              </a:rPr>
              <a:t>i</a:t>
            </a:r>
            <a:r>
              <a:rPr lang="en-US" sz="2000" dirty="0" smtClean="0">
                <a:solidFill>
                  <a:srgbClr val="0070C0"/>
                </a:solidFill>
                <a:latin typeface="Times New Roman" pitchFamily="18" charset="0"/>
                <a:cs typeface="Times New Roman" pitchFamily="18" charset="0"/>
              </a:rPr>
              <a:t> , </a:t>
            </a:r>
            <a:r>
              <a:rPr lang="en-US" sz="2000" dirty="0" err="1" smtClean="0">
                <a:solidFill>
                  <a:srgbClr val="0070C0"/>
                </a:solidFill>
                <a:latin typeface="Times New Roman" pitchFamily="18" charset="0"/>
                <a:cs typeface="Times New Roman" pitchFamily="18" charset="0"/>
              </a:rPr>
              <a:t>θ</a:t>
            </a:r>
            <a:r>
              <a:rPr lang="en-US" sz="2000" baseline="-25000" dirty="0" err="1" smtClean="0">
                <a:solidFill>
                  <a:srgbClr val="0070C0"/>
                </a:solidFill>
                <a:latin typeface="Times New Roman" pitchFamily="18" charset="0"/>
                <a:cs typeface="Times New Roman" pitchFamily="18" charset="0"/>
              </a:rPr>
              <a:t>r</a:t>
            </a:r>
            <a:r>
              <a:rPr lang="en-US" sz="2000" dirty="0" smtClean="0">
                <a:solidFill>
                  <a:srgbClr val="0070C0"/>
                </a:solidFill>
                <a:latin typeface="Times New Roman" pitchFamily="18" charset="0"/>
                <a:cs typeface="Times New Roman" pitchFamily="18" charset="0"/>
              </a:rPr>
              <a:t> are incidence angle and refracted angle of the light through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a:stretch>
            <a:fillRect/>
          </a:stretch>
        </p:blipFill>
        <p:spPr bwMode="auto">
          <a:xfrm>
            <a:off x="838200" y="152399"/>
            <a:ext cx="7239000" cy="6739069"/>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srcRect/>
          <a:stretch>
            <a:fillRect/>
          </a:stretch>
        </p:blipFill>
        <p:spPr bwMode="auto">
          <a:xfrm>
            <a:off x="480625" y="0"/>
            <a:ext cx="7615625" cy="2133600"/>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3" name="TextBox 2"/>
          <p:cNvSpPr txBox="1"/>
          <p:nvPr/>
        </p:nvSpPr>
        <p:spPr>
          <a:xfrm>
            <a:off x="152400" y="2209800"/>
            <a:ext cx="66294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C00000"/>
                </a:solidFill>
                <a:latin typeface="Times New Roman" pitchFamily="18" charset="0"/>
                <a:cs typeface="Times New Roman" pitchFamily="18" charset="0"/>
              </a:rPr>
              <a:t>1.3.3 Acceptance angle </a:t>
            </a:r>
            <a:endParaRPr lang="en-US" sz="2400" dirty="0">
              <a:solidFill>
                <a:srgbClr val="C00000"/>
              </a:solidFill>
              <a:latin typeface="Times New Roman" pitchFamily="18" charset="0"/>
              <a:cs typeface="Times New Roman" pitchFamily="18" charset="0"/>
            </a:endParaRPr>
          </a:p>
        </p:txBody>
      </p:sp>
      <p:sp>
        <p:nvSpPr>
          <p:cNvPr id="4" name="TextBox 3"/>
          <p:cNvSpPr txBox="1"/>
          <p:nvPr/>
        </p:nvSpPr>
        <p:spPr>
          <a:xfrm>
            <a:off x="152400" y="2743200"/>
            <a:ext cx="89916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rgbClr val="0070C0"/>
                </a:solidFill>
                <a:latin typeface="Times New Roman" pitchFamily="18" charset="0"/>
                <a:cs typeface="Times New Roman" pitchFamily="18" charset="0"/>
              </a:rPr>
              <a:t>It is a semi </a:t>
            </a:r>
            <a:r>
              <a:rPr lang="en-US" sz="2000" dirty="0" err="1" smtClean="0">
                <a:solidFill>
                  <a:srgbClr val="0070C0"/>
                </a:solidFill>
                <a:latin typeface="Times New Roman" pitchFamily="18" charset="0"/>
                <a:cs typeface="Times New Roman" pitchFamily="18" charset="0"/>
              </a:rPr>
              <a:t>vectorial</a:t>
            </a:r>
            <a:r>
              <a:rPr lang="en-US" sz="2000" dirty="0" smtClean="0">
                <a:solidFill>
                  <a:srgbClr val="0070C0"/>
                </a:solidFill>
                <a:latin typeface="Times New Roman" pitchFamily="18" charset="0"/>
                <a:cs typeface="Times New Roman" pitchFamily="18" charset="0"/>
              </a:rPr>
              <a:t> angle that formed by the set of incident rays at the centre of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which helps to decide the size of core. </a:t>
            </a:r>
            <a:endParaRPr lang="en-US" sz="2000" dirty="0">
              <a:solidFill>
                <a:srgbClr val="0070C0"/>
              </a:solidFill>
              <a:latin typeface="Times New Roman" pitchFamily="18" charset="0"/>
              <a:cs typeface="Times New Roman" pitchFamily="18" charset="0"/>
            </a:endParaRPr>
          </a:p>
        </p:txBody>
      </p:sp>
      <p:pic>
        <p:nvPicPr>
          <p:cNvPr id="10243" name="Picture 3"/>
          <p:cNvPicPr>
            <a:picLocks noChangeAspect="1" noChangeArrowheads="1"/>
          </p:cNvPicPr>
          <p:nvPr/>
        </p:nvPicPr>
        <p:blipFill>
          <a:blip r:embed="rId4"/>
          <a:srcRect/>
          <a:stretch>
            <a:fillRect/>
          </a:stretch>
        </p:blipFill>
        <p:spPr bwMode="auto">
          <a:xfrm>
            <a:off x="1600200" y="3505200"/>
            <a:ext cx="5172075" cy="3114675"/>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dirty="0" smtClean="0">
                <a:solidFill>
                  <a:srgbClr val="C00000"/>
                </a:solidFill>
                <a:latin typeface="Times New Roman" pitchFamily="18" charset="0"/>
                <a:cs typeface="Times New Roman" pitchFamily="18" charset="0"/>
              </a:rPr>
              <a:t>1.4 Applications of optical fibers in industry and medicine : </a:t>
            </a:r>
            <a:endParaRPr lang="en-US" sz="2400" dirty="0">
              <a:solidFill>
                <a:srgbClr val="C00000"/>
              </a:solidFill>
              <a:latin typeface="Times New Roman" pitchFamily="18" charset="0"/>
              <a:cs typeface="Times New Roman" pitchFamily="18" charset="0"/>
            </a:endParaRPr>
          </a:p>
        </p:txBody>
      </p:sp>
      <p:sp>
        <p:nvSpPr>
          <p:cNvPr id="3" name="Rectangle 2"/>
          <p:cNvSpPr/>
          <p:nvPr/>
        </p:nvSpPr>
        <p:spPr>
          <a:xfrm>
            <a:off x="0" y="381000"/>
            <a:ext cx="9144000" cy="535531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solidFill>
                  <a:srgbClr val="C00000"/>
                </a:solidFill>
                <a:latin typeface="Times New Roman" pitchFamily="18" charset="0"/>
                <a:cs typeface="Times New Roman" pitchFamily="18" charset="0"/>
              </a:rPr>
              <a:t>1.4.1 Optical fiber in communication: </a:t>
            </a:r>
          </a:p>
          <a:p>
            <a:pPr algn="just">
              <a:lnSpc>
                <a:spcPct val="150000"/>
              </a:lnSpc>
            </a:pPr>
            <a:r>
              <a:rPr lang="en-US" sz="2000" dirty="0" smtClean="0">
                <a:solidFill>
                  <a:srgbClr val="0070C0"/>
                </a:solidFill>
                <a:latin typeface="Times New Roman" pitchFamily="18" charset="0"/>
                <a:cs typeface="Times New Roman" pitchFamily="18" charset="0"/>
              </a:rPr>
              <a:t>The conventional method of communication has more limitation toward signal security and also affected by change in atmospheric factors. To overcome these limitations and factors, the optical fibers are introduced in communication system. In optical fiber communication the protocol consist of transmitter unit and receiving unit in the system. </a:t>
            </a:r>
          </a:p>
          <a:p>
            <a:pPr algn="just">
              <a:lnSpc>
                <a:spcPct val="150000"/>
              </a:lnSpc>
            </a:pPr>
            <a:r>
              <a:rPr lang="en-US" sz="2000" dirty="0" smtClean="0">
                <a:solidFill>
                  <a:srgbClr val="C00000"/>
                </a:solidFill>
                <a:latin typeface="Times New Roman" pitchFamily="18" charset="0"/>
                <a:cs typeface="Times New Roman" pitchFamily="18" charset="0"/>
              </a:rPr>
              <a:t>The transmitter unit </a:t>
            </a:r>
          </a:p>
          <a:p>
            <a:pPr algn="just">
              <a:lnSpc>
                <a:spcPct val="150000"/>
              </a:lnSpc>
            </a:pPr>
            <a:r>
              <a:rPr lang="en-US" sz="2000" dirty="0" smtClean="0">
                <a:solidFill>
                  <a:srgbClr val="FF0000"/>
                </a:solidFill>
                <a:latin typeface="Times New Roman" pitchFamily="18" charset="0"/>
                <a:cs typeface="Times New Roman" pitchFamily="18" charset="0"/>
              </a:rPr>
              <a:t>The transmitter unit contains light source, signal to be transmitted, light modulator, amplifiers and coupler. Similarly, the receiver unit consists of couplers, light detectors, amplifiers, filters and output device. The transmitter unit and receiver unit are connected by suitable optical fiber. </a:t>
            </a:r>
          </a:p>
          <a:p>
            <a:pPr algn="just">
              <a:lnSpc>
                <a:spcPct val="150000"/>
              </a:lnSpc>
            </a:pPr>
            <a:r>
              <a:rPr lang="en-US" sz="2000" dirty="0" smtClean="0">
                <a:solidFill>
                  <a:srgbClr val="00B050"/>
                </a:solidFill>
                <a:latin typeface="Times New Roman" pitchFamily="18" charset="0"/>
                <a:cs typeface="Times New Roman" pitchFamily="18" charset="0"/>
              </a:rPr>
              <a:t>The layout of optical fiber communication is shown in the fig.4 </a:t>
            </a:r>
          </a:p>
          <a:p>
            <a:r>
              <a:rPr lang="en-US" dirty="0" smtClean="0"/>
              <a:t> </a:t>
            </a:r>
            <a:endParaRPr lang="en-US" dirty="0"/>
          </a:p>
        </p:txBody>
      </p:sp>
      <p:sp>
        <p:nvSpPr>
          <p:cNvPr id="4" name="TextBox 3"/>
          <p:cNvSpPr txBox="1"/>
          <p:nvPr/>
        </p:nvSpPr>
        <p:spPr>
          <a:xfrm>
            <a:off x="0" y="5334000"/>
            <a:ext cx="6248400" cy="400110"/>
          </a:xfrm>
          <a:prstGeom prst="rect">
            <a:avLst/>
          </a:prstGeom>
          <a:noFill/>
        </p:spPr>
        <p:txBody>
          <a:bodyPr wrap="square" rtlCol="0">
            <a:spAutoFit/>
          </a:bodyPr>
          <a:lstStyle/>
          <a:p>
            <a:r>
              <a:rPr lang="en-US" sz="2000" dirty="0" smtClean="0">
                <a:solidFill>
                  <a:srgbClr val="C00000"/>
                </a:solidFill>
                <a:latin typeface="Times New Roman" pitchFamily="18" charset="0"/>
                <a:cs typeface="Times New Roman" pitchFamily="18" charset="0"/>
              </a:rPr>
              <a:t>The signal </a:t>
            </a:r>
            <a:endParaRPr lang="en-US" sz="2000" dirty="0">
              <a:solidFill>
                <a:srgbClr val="C00000"/>
              </a:solidFill>
              <a:latin typeface="Times New Roman" pitchFamily="18" charset="0"/>
              <a:cs typeface="Times New Roman" pitchFamily="18" charset="0"/>
            </a:endParaRPr>
          </a:p>
        </p:txBody>
      </p:sp>
      <p:sp>
        <p:nvSpPr>
          <p:cNvPr id="5" name="TextBox 4"/>
          <p:cNvSpPr txBox="1"/>
          <p:nvPr/>
        </p:nvSpPr>
        <p:spPr>
          <a:xfrm>
            <a:off x="0" y="5715000"/>
            <a:ext cx="9144000" cy="1421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B050"/>
                </a:solidFill>
                <a:latin typeface="Times New Roman" pitchFamily="18" charset="0"/>
                <a:cs typeface="Times New Roman" pitchFamily="18" charset="0"/>
              </a:rPr>
              <a:t>The signal to be transmitter can be voice, music as audio or movie as video signals. Generally, the signals will be in analog form which can be converted to digital using A/D converters in the transmitter. </a:t>
            </a:r>
            <a:endParaRPr lang="en-US" sz="2000" dirty="0">
              <a:solidFill>
                <a:srgbClr val="00B05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33400" y="0"/>
            <a:ext cx="8610600" cy="4699953"/>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3" name="TextBox 2"/>
          <p:cNvSpPr txBox="1"/>
          <p:nvPr/>
        </p:nvSpPr>
        <p:spPr>
          <a:xfrm>
            <a:off x="0" y="4648201"/>
            <a:ext cx="8991600"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70C0"/>
                </a:solidFill>
                <a:latin typeface="Times New Roman" pitchFamily="18" charset="0"/>
                <a:cs typeface="Times New Roman" pitchFamily="18" charset="0"/>
              </a:rPr>
              <a:t>The optical communication system consist of transmitter unit containing digital source, electrical transmitter, laser as light source, modulator and transmitter channel. </a:t>
            </a:r>
          </a:p>
          <a:p>
            <a:pPr algn="just">
              <a:lnSpc>
                <a:spcPct val="150000"/>
              </a:lnSpc>
            </a:pPr>
            <a:r>
              <a:rPr lang="en-US" sz="2000" dirty="0" smtClean="0">
                <a:solidFill>
                  <a:srgbClr val="0070C0"/>
                </a:solidFill>
                <a:latin typeface="Times New Roman" pitchFamily="18" charset="0"/>
                <a:cs typeface="Times New Roman" pitchFamily="18" charset="0"/>
              </a:rPr>
              <a:t>In receiving end, the light detector, amplifier, optical coupler and the de modulator are available.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21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70C0"/>
                </a:solidFill>
                <a:latin typeface="Times New Roman" pitchFamily="18" charset="0"/>
                <a:cs typeface="Times New Roman" pitchFamily="18" charset="0"/>
              </a:rPr>
              <a:t>In transmitter, the digital signal will be converted in to electrical signal, which modulates optical carrier wave through transmitter wave by laser in terms of intensity, frequency or phase. </a:t>
            </a:r>
            <a:endParaRPr lang="en-US" sz="2000" dirty="0">
              <a:solidFill>
                <a:srgbClr val="0070C0"/>
              </a:solidFill>
              <a:latin typeface="Times New Roman" pitchFamily="18" charset="0"/>
              <a:cs typeface="Times New Roman" pitchFamily="18" charset="0"/>
            </a:endParaRPr>
          </a:p>
        </p:txBody>
      </p:sp>
      <p:sp>
        <p:nvSpPr>
          <p:cNvPr id="3" name="TextBox 2"/>
          <p:cNvSpPr txBox="1"/>
          <p:nvPr/>
        </p:nvSpPr>
        <p:spPr>
          <a:xfrm>
            <a:off x="0" y="1752600"/>
            <a:ext cx="45720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C00000"/>
                </a:solidFill>
                <a:latin typeface="Times New Roman" pitchFamily="18" charset="0"/>
                <a:cs typeface="Times New Roman" pitchFamily="18" charset="0"/>
              </a:rPr>
              <a:t>Modulator</a:t>
            </a:r>
            <a:r>
              <a:rPr lang="en-US" dirty="0" smtClean="0"/>
              <a:t> </a:t>
            </a:r>
            <a:endParaRPr lang="en-US" dirty="0"/>
          </a:p>
        </p:txBody>
      </p:sp>
      <p:sp>
        <p:nvSpPr>
          <p:cNvPr id="4" name="TextBox 3"/>
          <p:cNvSpPr txBox="1"/>
          <p:nvPr/>
        </p:nvSpPr>
        <p:spPr>
          <a:xfrm>
            <a:off x="0" y="2362200"/>
            <a:ext cx="9144000"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70C0"/>
                </a:solidFill>
                <a:latin typeface="Times New Roman" pitchFamily="18" charset="0"/>
                <a:cs typeface="Times New Roman" pitchFamily="18" charset="0"/>
              </a:rPr>
              <a:t>In the modulator the mixing of signal with optical carrier wave takes place. The modulation can be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Simple ON-OFF keying (OOK)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Amplitude shift keying (ASK)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 Frequency shift keying (FSK)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Phase shift keying (PSK)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Multi level modulation keying (MMK) </a:t>
            </a:r>
          </a:p>
          <a:p>
            <a:pPr>
              <a:lnSpc>
                <a:spcPct val="150000"/>
              </a:lnSpc>
            </a:pPr>
            <a:r>
              <a:rPr lang="en-US" sz="2000" dirty="0" smtClean="0">
                <a:solidFill>
                  <a:srgbClr val="0070C0"/>
                </a:solidFill>
                <a:latin typeface="Times New Roman" pitchFamily="18" charset="0"/>
                <a:cs typeface="Times New Roman" pitchFamily="18" charset="0"/>
              </a:rPr>
              <a:t>The function of the modulator may be electro optic or acoustic optic phenomenon.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4008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smtClean="0">
                <a:solidFill>
                  <a:srgbClr val="C00000"/>
                </a:solidFill>
                <a:latin typeface="Times New Roman" pitchFamily="18" charset="0"/>
                <a:cs typeface="Times New Roman" pitchFamily="18" charset="0"/>
              </a:rPr>
              <a:t>Receiver unit </a:t>
            </a:r>
          </a:p>
          <a:p>
            <a:pPr algn="just">
              <a:lnSpc>
                <a:spcPct val="150000"/>
              </a:lnSpc>
            </a:pPr>
            <a:r>
              <a:rPr lang="en-US" sz="2000" dirty="0" smtClean="0">
                <a:solidFill>
                  <a:srgbClr val="0070C0"/>
                </a:solidFill>
                <a:latin typeface="Times New Roman" pitchFamily="18" charset="0"/>
                <a:cs typeface="Times New Roman" pitchFamily="18" charset="0"/>
              </a:rPr>
              <a:t>The output of transmitter can be connected to the optical fiber which ends at receiver. </a:t>
            </a:r>
          </a:p>
          <a:p>
            <a:pPr algn="just">
              <a:lnSpc>
                <a:spcPct val="150000"/>
              </a:lnSpc>
            </a:pPr>
            <a:r>
              <a:rPr lang="en-US" sz="2000" dirty="0" smtClean="0">
                <a:solidFill>
                  <a:srgbClr val="0070C0"/>
                </a:solidFill>
                <a:latin typeface="Times New Roman" pitchFamily="18" charset="0"/>
                <a:cs typeface="Times New Roman" pitchFamily="18" charset="0"/>
              </a:rPr>
              <a:t>The receiver unit can be two type, they are: </a:t>
            </a:r>
          </a:p>
          <a:p>
            <a:pPr algn="just">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Homodyne receiver </a:t>
            </a:r>
          </a:p>
          <a:p>
            <a:pPr algn="just">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 Heterodyne receiver </a:t>
            </a:r>
          </a:p>
          <a:p>
            <a:pPr algn="just">
              <a:lnSpc>
                <a:spcPct val="150000"/>
              </a:lnSpc>
            </a:pPr>
            <a:r>
              <a:rPr lang="en-US" sz="2000" dirty="0" smtClean="0">
                <a:solidFill>
                  <a:srgbClr val="0070C0"/>
                </a:solidFill>
                <a:latin typeface="Times New Roman" pitchFamily="18" charset="0"/>
                <a:cs typeface="Times New Roman" pitchFamily="18" charset="0"/>
              </a:rPr>
              <a:t>In </a:t>
            </a:r>
            <a:r>
              <a:rPr lang="en-US" sz="2000" b="1" dirty="0" smtClean="0">
                <a:solidFill>
                  <a:srgbClr val="0070C0"/>
                </a:solidFill>
                <a:latin typeface="Times New Roman" pitchFamily="18" charset="0"/>
                <a:cs typeface="Times New Roman" pitchFamily="18" charset="0"/>
              </a:rPr>
              <a:t>homodyne receiver</a:t>
            </a:r>
            <a:r>
              <a:rPr lang="en-US" sz="2000" dirty="0" smtClean="0">
                <a:solidFill>
                  <a:srgbClr val="0070C0"/>
                </a:solidFill>
                <a:latin typeface="Times New Roman" pitchFamily="18" charset="0"/>
                <a:cs typeface="Times New Roman" pitchFamily="18" charset="0"/>
              </a:rPr>
              <a:t>, one way communication is encouraged where as the heterodyne receiver encourages to transmit and receive the signal in a single receiver unit. If the transmitted signal alone be received through the receiver whose frequency synchronize with the local laser frequency, it will be homodyne receiver (</a:t>
            </a:r>
            <a:r>
              <a:rPr lang="en-US" sz="2000" dirty="0" err="1" smtClean="0">
                <a:solidFill>
                  <a:srgbClr val="0070C0"/>
                </a:solidFill>
                <a:latin typeface="Times New Roman" pitchFamily="18" charset="0"/>
                <a:cs typeface="Times New Roman" pitchFamily="18" charset="0"/>
              </a:rPr>
              <a:t>f</a:t>
            </a:r>
            <a:r>
              <a:rPr lang="en-US" sz="2000" baseline="-25000" dirty="0" err="1" smtClean="0">
                <a:solidFill>
                  <a:srgbClr val="0070C0"/>
                </a:solidFill>
                <a:latin typeface="Times New Roman" pitchFamily="18" charset="0"/>
                <a:cs typeface="Times New Roman" pitchFamily="18" charset="0"/>
              </a:rPr>
              <a:t>s</a:t>
            </a:r>
            <a:r>
              <a:rPr lang="en-US" sz="2000" dirty="0" smtClean="0">
                <a:solidFill>
                  <a:srgbClr val="0070C0"/>
                </a:solidFill>
                <a:latin typeface="Times New Roman" pitchFamily="18" charset="0"/>
                <a:cs typeface="Times New Roman" pitchFamily="18" charset="0"/>
              </a:rPr>
              <a:t> = f</a:t>
            </a:r>
            <a:r>
              <a:rPr lang="en-US" sz="2000" baseline="-25000" dirty="0" smtClean="0">
                <a:solidFill>
                  <a:srgbClr val="0070C0"/>
                </a:solidFill>
                <a:latin typeface="Times New Roman" pitchFamily="18" charset="0"/>
                <a:cs typeface="Times New Roman" pitchFamily="18" charset="0"/>
              </a:rPr>
              <a:t>l</a:t>
            </a:r>
            <a:r>
              <a:rPr lang="en-US" sz="2000" dirty="0" smtClean="0">
                <a:solidFill>
                  <a:srgbClr val="0070C0"/>
                </a:solidFill>
                <a:latin typeface="Times New Roman" pitchFamily="18" charset="0"/>
                <a:cs typeface="Times New Roman" pitchFamily="18" charset="0"/>
              </a:rPr>
              <a:t>). </a:t>
            </a:r>
          </a:p>
          <a:p>
            <a:pPr algn="just">
              <a:lnSpc>
                <a:spcPct val="150000"/>
              </a:lnSpc>
            </a:pPr>
            <a:r>
              <a:rPr lang="en-US" sz="2000" b="1" dirty="0" smtClean="0">
                <a:solidFill>
                  <a:srgbClr val="C00000"/>
                </a:solidFill>
                <a:latin typeface="Times New Roman" pitchFamily="18" charset="0"/>
                <a:cs typeface="Times New Roman" pitchFamily="18" charset="0"/>
              </a:rPr>
              <a:t>Heterodyne receiver </a:t>
            </a:r>
          </a:p>
          <a:p>
            <a:pPr algn="just">
              <a:lnSpc>
                <a:spcPct val="150000"/>
              </a:lnSpc>
            </a:pPr>
            <a:r>
              <a:rPr lang="en-US" sz="2000" dirty="0" smtClean="0">
                <a:solidFill>
                  <a:srgbClr val="0070C0"/>
                </a:solidFill>
                <a:latin typeface="Times New Roman" pitchFamily="18" charset="0"/>
                <a:cs typeface="Times New Roman" pitchFamily="18" charset="0"/>
              </a:rPr>
              <a:t>If the transmitted signal be received through the receiver whose frequency does not synchronize with the local laser frequency, it will be heterodyne receiver (</a:t>
            </a:r>
            <a:r>
              <a:rPr lang="en-US" sz="2000" dirty="0" err="1" smtClean="0">
                <a:solidFill>
                  <a:srgbClr val="0070C0"/>
                </a:solidFill>
                <a:latin typeface="Times New Roman" pitchFamily="18" charset="0"/>
                <a:cs typeface="Times New Roman" pitchFamily="18" charset="0"/>
              </a:rPr>
              <a:t>fs</a:t>
            </a:r>
            <a:r>
              <a:rPr lang="en-US" sz="2000" dirty="0" smtClean="0">
                <a:solidFill>
                  <a:srgbClr val="0070C0"/>
                </a:solidFill>
                <a:latin typeface="Times New Roman" pitchFamily="18" charset="0"/>
                <a:cs typeface="Times New Roman" pitchFamily="18" charset="0"/>
              </a:rPr>
              <a:t> ǂ fl). The homodyne and heterodyne receivers are shown in present fig </a:t>
            </a:r>
            <a:endParaRPr lang="en-US" sz="2000" dirty="0">
              <a:solidFill>
                <a:srgbClr val="0070C0"/>
              </a:solidFill>
              <a:latin typeface="Times New Roman" pitchFamily="18" charset="0"/>
              <a:cs typeface="Times New Roman" pitchFamily="18" charset="0"/>
            </a:endParaRPr>
          </a:p>
        </p:txBody>
      </p:sp>
      <p:sp>
        <p:nvSpPr>
          <p:cNvPr id="3" name="Rectangle 2"/>
          <p:cNvSpPr/>
          <p:nvPr/>
        </p:nvSpPr>
        <p:spPr>
          <a:xfrm>
            <a:off x="0" y="5791200"/>
            <a:ext cx="8991600"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dirty="0" smtClean="0">
                <a:solidFill>
                  <a:srgbClr val="C00000"/>
                </a:solidFill>
                <a:latin typeface="Times New Roman" pitchFamily="18" charset="0"/>
                <a:cs typeface="Times New Roman" pitchFamily="18" charset="0"/>
              </a:rPr>
              <a:t>Transmitter laser </a:t>
            </a:r>
          </a:p>
          <a:p>
            <a:r>
              <a:rPr lang="en-US" sz="2000" dirty="0" smtClean="0">
                <a:solidFill>
                  <a:srgbClr val="0070C0"/>
                </a:solidFill>
                <a:latin typeface="Times New Roman" pitchFamily="18" charset="0"/>
                <a:cs typeface="Times New Roman" pitchFamily="18" charset="0"/>
              </a:rPr>
              <a:t>To achieve high bit rate and long range data transmission with low error rate a single mode transmitter laser can be used.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4797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b="1" dirty="0" smtClean="0">
                <a:solidFill>
                  <a:srgbClr val="C00000"/>
                </a:solidFill>
                <a:latin typeface="Times New Roman" pitchFamily="18" charset="0"/>
                <a:cs typeface="Times New Roman" pitchFamily="18" charset="0"/>
              </a:rPr>
              <a:t>Isolators </a:t>
            </a:r>
          </a:p>
          <a:p>
            <a:pPr algn="just">
              <a:lnSpc>
                <a:spcPct val="150000"/>
              </a:lnSpc>
            </a:pPr>
            <a:r>
              <a:rPr lang="en-US" sz="2000" dirty="0" smtClean="0">
                <a:solidFill>
                  <a:srgbClr val="0070C0"/>
                </a:solidFill>
                <a:latin typeface="Times New Roman" pitchFamily="18" charset="0"/>
                <a:cs typeface="Times New Roman" pitchFamily="18" charset="0"/>
              </a:rPr>
              <a:t>There can be undesired reflection between transmitter lasers to the external modulator. To avoid the consequence as reflection this improves laser emission spectrum. Further, it causes quality deterioration which causes quality of transmission. To avoid above, a optical isolation is used across external modulator and transmitter laser. </a:t>
            </a:r>
          </a:p>
          <a:p>
            <a:pPr algn="just">
              <a:lnSpc>
                <a:spcPct val="150000"/>
              </a:lnSpc>
            </a:pPr>
            <a:r>
              <a:rPr lang="en-US" sz="2000" b="1" dirty="0" smtClean="0">
                <a:solidFill>
                  <a:srgbClr val="C00000"/>
                </a:solidFill>
                <a:latin typeface="Times New Roman" pitchFamily="18" charset="0"/>
                <a:cs typeface="Times New Roman" pitchFamily="18" charset="0"/>
              </a:rPr>
              <a:t>External modulators </a:t>
            </a:r>
          </a:p>
          <a:p>
            <a:pPr algn="just">
              <a:lnSpc>
                <a:spcPct val="150000"/>
              </a:lnSpc>
            </a:pPr>
            <a:r>
              <a:rPr lang="en-US" sz="2000" dirty="0" smtClean="0">
                <a:solidFill>
                  <a:srgbClr val="FF0000"/>
                </a:solidFill>
                <a:latin typeface="Times New Roman" pitchFamily="18" charset="0"/>
                <a:cs typeface="Times New Roman" pitchFamily="18" charset="0"/>
              </a:rPr>
              <a:t>The direct modulation technique contain semiconductor component such devices directly modulates using injection current by charge carriers in terms of intensity amplitude and frequency adding additional noise. </a:t>
            </a:r>
          </a:p>
          <a:p>
            <a:pPr algn="just">
              <a:lnSpc>
                <a:spcPct val="150000"/>
              </a:lnSpc>
            </a:pPr>
            <a:r>
              <a:rPr lang="en-US" sz="2000" dirty="0" smtClean="0">
                <a:solidFill>
                  <a:srgbClr val="FF0000"/>
                </a:solidFill>
                <a:latin typeface="Times New Roman" pitchFamily="18" charset="0"/>
                <a:cs typeface="Times New Roman" pitchFamily="18" charset="0"/>
              </a:rPr>
              <a:t>The above can be avoided in external modulators. </a:t>
            </a:r>
          </a:p>
          <a:p>
            <a:pPr algn="just">
              <a:lnSpc>
                <a:spcPct val="150000"/>
              </a:lnSpc>
            </a:pPr>
            <a:r>
              <a:rPr lang="en-US" sz="2000" b="1" dirty="0" smtClean="0">
                <a:solidFill>
                  <a:srgbClr val="C00000"/>
                </a:solidFill>
                <a:latin typeface="Times New Roman" pitchFamily="18" charset="0"/>
                <a:cs typeface="Times New Roman" pitchFamily="18" charset="0"/>
              </a:rPr>
              <a:t>Optical coupler </a:t>
            </a:r>
          </a:p>
          <a:p>
            <a:pPr algn="just">
              <a:lnSpc>
                <a:spcPct val="150000"/>
              </a:lnSpc>
            </a:pPr>
            <a:r>
              <a:rPr lang="en-US" sz="2000" dirty="0" smtClean="0">
                <a:solidFill>
                  <a:srgbClr val="0070C0"/>
                </a:solidFill>
                <a:latin typeface="Times New Roman" pitchFamily="18" charset="0"/>
                <a:cs typeface="Times New Roman" pitchFamily="18" charset="0"/>
              </a:rPr>
              <a:t>The optical coupler mixes the receiving signal and local light wave from laser to improve system performance, quality of emission spectrum of laser. This optical coupler has 2 inputs through super imposed optical waves and one output to photodiode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106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smtClean="0">
                <a:solidFill>
                  <a:srgbClr val="C00000"/>
                </a:solidFill>
                <a:latin typeface="Times New Roman" pitchFamily="18" charset="0"/>
                <a:cs typeface="Times New Roman" pitchFamily="18" charset="0"/>
              </a:rPr>
              <a:t>Introduction:</a:t>
            </a:r>
            <a:endParaRPr lang="en-US" sz="2800" b="1" dirty="0">
              <a:solidFill>
                <a:srgbClr val="C00000"/>
              </a:solidFill>
              <a:latin typeface="Times New Roman" pitchFamily="18" charset="0"/>
              <a:cs typeface="Times New Roman" pitchFamily="18" charset="0"/>
            </a:endParaRPr>
          </a:p>
        </p:txBody>
      </p:sp>
      <p:sp>
        <p:nvSpPr>
          <p:cNvPr id="3" name="Rectangle 2"/>
          <p:cNvSpPr/>
          <p:nvPr/>
        </p:nvSpPr>
        <p:spPr>
          <a:xfrm>
            <a:off x="0" y="612845"/>
            <a:ext cx="9144000" cy="470898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50000"/>
              </a:lnSpc>
            </a:pPr>
            <a:r>
              <a:rPr lang="en-US" sz="2000" dirty="0" smtClean="0">
                <a:solidFill>
                  <a:srgbClr val="0070C0"/>
                </a:solidFill>
                <a:latin typeface="Times New Roman" pitchFamily="18" charset="0"/>
                <a:cs typeface="Times New Roman" pitchFamily="18" charset="0"/>
              </a:rPr>
              <a:t>A thin flexible and transparent wire prepared for light propagation is called optical fiber. The optical fiber has been constructed for the following reasons: </a:t>
            </a:r>
          </a:p>
          <a:p>
            <a:pPr>
              <a:lnSpc>
                <a:spcPct val="150000"/>
              </a:lnSpc>
              <a:buFont typeface="Wingdings" pitchFamily="2" charset="2"/>
              <a:buChar char="Ø"/>
            </a:pPr>
            <a:r>
              <a:rPr lang="en-US" sz="2000" dirty="0" smtClean="0">
                <a:solidFill>
                  <a:srgbClr val="FF0000"/>
                </a:solidFill>
                <a:latin typeface="Times New Roman" pitchFamily="18" charset="0"/>
                <a:cs typeface="Times New Roman" pitchFamily="18" charset="0"/>
              </a:rPr>
              <a:t>The light wave cannot traverse long distance in air without any losses. </a:t>
            </a:r>
          </a:p>
          <a:p>
            <a:pPr>
              <a:lnSpc>
                <a:spcPct val="150000"/>
              </a:lnSpc>
              <a:buFont typeface="Wingdings" pitchFamily="2" charset="2"/>
              <a:buChar char="Ø"/>
            </a:pPr>
            <a:r>
              <a:rPr lang="en-US" sz="2000" dirty="0" smtClean="0">
                <a:solidFill>
                  <a:srgbClr val="FF0000"/>
                </a:solidFill>
                <a:latin typeface="Times New Roman" pitchFamily="18" charset="0"/>
                <a:cs typeface="Times New Roman" pitchFamily="18" charset="0"/>
              </a:rPr>
              <a:t> To make loss less light wave communication, the optical waves can be guided through optical </a:t>
            </a:r>
            <a:r>
              <a:rPr lang="en-US" sz="2000" dirty="0" err="1" smtClean="0">
                <a:solidFill>
                  <a:srgbClr val="FF0000"/>
                </a:solidFill>
                <a:latin typeface="Times New Roman" pitchFamily="18" charset="0"/>
                <a:cs typeface="Times New Roman" pitchFamily="18" charset="0"/>
              </a:rPr>
              <a:t>fibre</a:t>
            </a:r>
            <a:r>
              <a:rPr lang="en-US" sz="2000" dirty="0" smtClean="0">
                <a:solidFill>
                  <a:srgbClr val="FF0000"/>
                </a:solidFill>
                <a:latin typeface="Times New Roman" pitchFamily="18" charset="0"/>
                <a:cs typeface="Times New Roman" pitchFamily="18" charset="0"/>
              </a:rPr>
              <a:t>. </a:t>
            </a:r>
          </a:p>
          <a:p>
            <a:pPr algn="just">
              <a:lnSpc>
                <a:spcPct val="150000"/>
              </a:lnSpc>
            </a:pPr>
            <a:r>
              <a:rPr lang="en-US" sz="2000" dirty="0" smtClean="0">
                <a:solidFill>
                  <a:srgbClr val="0070C0"/>
                </a:solidFill>
                <a:latin typeface="Times New Roman" pitchFamily="18" charset="0"/>
                <a:cs typeface="Times New Roman" pitchFamily="18" charset="0"/>
              </a:rPr>
              <a:t>The optical fiber can be used for the many of industrial application and medical applications as well. The optical fiber consists of two media kept one inside the other. The centre transparent medium of optical fiber is called “core” and the outer is cladding. The refractive index of core will be always higher than the refractive index of cladding. </a:t>
            </a:r>
            <a:endParaRPr lang="en-US" sz="2000"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1600200" y="5143500"/>
            <a:ext cx="6086475" cy="171450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b="1" dirty="0" smtClean="0">
                <a:solidFill>
                  <a:srgbClr val="C00000"/>
                </a:solidFill>
                <a:latin typeface="Times New Roman" pitchFamily="18" charset="0"/>
                <a:cs typeface="Times New Roman" pitchFamily="18" charset="0"/>
              </a:rPr>
              <a:t>Photodiode </a:t>
            </a:r>
          </a:p>
          <a:p>
            <a:pPr algn="just">
              <a:lnSpc>
                <a:spcPct val="150000"/>
              </a:lnSpc>
            </a:pPr>
            <a:r>
              <a:rPr lang="en-US" sz="2000" dirty="0" smtClean="0">
                <a:solidFill>
                  <a:srgbClr val="00B0F0"/>
                </a:solidFill>
                <a:latin typeface="Times New Roman" pitchFamily="18" charset="0"/>
                <a:cs typeface="Times New Roman" pitchFamily="18" charset="0"/>
              </a:rPr>
              <a:t>The photo diode gives electric current corresponding to optical input power. Normally, PIN diodes or avalanche diode (APD) are used. Among them, the PIN diodes are significant due to input optical power proportional to square of input electric field. </a:t>
            </a:r>
          </a:p>
          <a:p>
            <a:pPr algn="just">
              <a:lnSpc>
                <a:spcPct val="150000"/>
              </a:lnSpc>
            </a:pPr>
            <a:r>
              <a:rPr lang="en-US" sz="2000" dirty="0" smtClean="0">
                <a:solidFill>
                  <a:srgbClr val="00B050"/>
                </a:solidFill>
                <a:latin typeface="Times New Roman" pitchFamily="18" charset="0"/>
                <a:cs typeface="Times New Roman" pitchFamily="18" charset="0"/>
              </a:rPr>
              <a:t>It generates electric current proportional to optical input power. For the purpose PIN and APD are used. The gain of APD is improved by performance of coherent optical radiation PIN diodes are used in practice. As the optical power is proportional to the square of the electric field, the superposing of two fields is linear. In photodiodes current also contain an immediate frequency which referred as IF signals. </a:t>
            </a:r>
          </a:p>
          <a:p>
            <a:pPr algn="just">
              <a:lnSpc>
                <a:spcPct val="150000"/>
              </a:lnSpc>
            </a:pPr>
            <a:r>
              <a:rPr lang="en-US" sz="2000" b="1" dirty="0" smtClean="0">
                <a:solidFill>
                  <a:srgbClr val="C00000"/>
                </a:solidFill>
                <a:latin typeface="Times New Roman" pitchFamily="18" charset="0"/>
                <a:cs typeface="Times New Roman" pitchFamily="18" charset="0"/>
              </a:rPr>
              <a:t>Inter mediate Frequency (IF) filters </a:t>
            </a:r>
          </a:p>
          <a:p>
            <a:pPr algn="just">
              <a:lnSpc>
                <a:spcPct val="150000"/>
              </a:lnSpc>
            </a:pPr>
            <a:r>
              <a:rPr lang="en-US" sz="2000" dirty="0" smtClean="0">
                <a:solidFill>
                  <a:srgbClr val="0070C0"/>
                </a:solidFill>
                <a:latin typeface="Times New Roman" pitchFamily="18" charset="0"/>
                <a:cs typeface="Times New Roman" pitchFamily="18" charset="0"/>
              </a:rPr>
              <a:t>The IF signal, the difference of local laser frequency and frequency of received light are significant in the present communication system. </a:t>
            </a:r>
          </a:p>
          <a:p>
            <a:pPr algn="just">
              <a:lnSpc>
                <a:spcPct val="150000"/>
              </a:lnSpc>
            </a:pPr>
            <a:r>
              <a:rPr lang="en-US" sz="2000" dirty="0" smtClean="0">
                <a:solidFill>
                  <a:srgbClr val="0070C0"/>
                </a:solidFill>
                <a:latin typeface="Times New Roman" pitchFamily="18" charset="0"/>
                <a:cs typeface="Times New Roman" pitchFamily="18" charset="0"/>
              </a:rPr>
              <a:t>To get homodyne detection, care should be taken to get phase and frequency to match. </a:t>
            </a:r>
          </a:p>
          <a:p>
            <a:pPr algn="just">
              <a:lnSpc>
                <a:spcPct val="150000"/>
              </a:lnSpc>
            </a:pPr>
            <a:r>
              <a:rPr lang="en-US" sz="2000" dirty="0" smtClean="0">
                <a:solidFill>
                  <a:srgbClr val="0070C0"/>
                </a:solidFill>
                <a:latin typeface="Times New Roman" pitchFamily="18" charset="0"/>
                <a:cs typeface="Times New Roman" pitchFamily="18" charset="0"/>
              </a:rPr>
              <a:t>To get heterodyne detection, the signal should be selected by IF filter and the demodulated with respect to amplitude/frequency or phase. </a:t>
            </a:r>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40065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70C0"/>
                </a:solidFill>
                <a:latin typeface="Times New Roman" pitchFamily="18" charset="0"/>
                <a:cs typeface="Times New Roman" pitchFamily="18" charset="0"/>
              </a:rPr>
              <a:t>All type of demodulator can be used. The output of demodulator may also contain noise which can be eliminated by low pass filter</a:t>
            </a:r>
            <a:r>
              <a:rPr lang="en-US" sz="2000" dirty="0" smtClean="0">
                <a:latin typeface="Times New Roman" pitchFamily="18" charset="0"/>
                <a:cs typeface="Times New Roman" pitchFamily="18" charset="0"/>
              </a:rPr>
              <a:t>. </a:t>
            </a:r>
          </a:p>
          <a:p>
            <a:pPr algn="just">
              <a:lnSpc>
                <a:spcPct val="150000"/>
              </a:lnSpc>
            </a:pPr>
            <a:r>
              <a:rPr lang="en-US" sz="2000" b="1" dirty="0" smtClean="0">
                <a:solidFill>
                  <a:srgbClr val="C00000"/>
                </a:solidFill>
                <a:latin typeface="Times New Roman" pitchFamily="18" charset="0"/>
                <a:cs typeface="Times New Roman" pitchFamily="18" charset="0"/>
              </a:rPr>
              <a:t>Output device </a:t>
            </a:r>
          </a:p>
          <a:p>
            <a:pPr algn="just">
              <a:lnSpc>
                <a:spcPct val="150000"/>
              </a:lnSpc>
            </a:pPr>
            <a:r>
              <a:rPr lang="en-US" sz="2000" dirty="0" smtClean="0">
                <a:solidFill>
                  <a:srgbClr val="00B050"/>
                </a:solidFill>
                <a:latin typeface="Times New Roman" pitchFamily="18" charset="0"/>
                <a:cs typeface="Times New Roman" pitchFamily="18" charset="0"/>
              </a:rPr>
              <a:t>The filtered nose will be sampled and hold receives the signal after filter to be connected to output device. </a:t>
            </a:r>
            <a:endParaRPr lang="en-US" sz="2000" dirty="0">
              <a:solidFill>
                <a:srgbClr val="00B050"/>
              </a:solidFill>
              <a:latin typeface="Times New Roman" pitchFamily="18" charset="0"/>
              <a:cs typeface="Times New Roman" pitchFamily="18" charset="0"/>
            </a:endParaRPr>
          </a:p>
        </p:txBody>
      </p:sp>
      <p:sp>
        <p:nvSpPr>
          <p:cNvPr id="3" name="TextBox 2"/>
          <p:cNvSpPr txBox="1"/>
          <p:nvPr/>
        </p:nvSpPr>
        <p:spPr>
          <a:xfrm>
            <a:off x="0" y="2286000"/>
            <a:ext cx="67056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dirty="0" smtClean="0">
                <a:solidFill>
                  <a:srgbClr val="C00000"/>
                </a:solidFill>
                <a:latin typeface="Times New Roman" pitchFamily="18" charset="0"/>
                <a:cs typeface="Times New Roman" pitchFamily="18" charset="0"/>
              </a:rPr>
              <a:t>1.5 Some losses in optical fibers </a:t>
            </a:r>
            <a:endParaRPr lang="en-US" sz="2400" dirty="0">
              <a:solidFill>
                <a:srgbClr val="C00000"/>
              </a:solidFill>
              <a:latin typeface="Times New Roman" pitchFamily="18" charset="0"/>
              <a:cs typeface="Times New Roman" pitchFamily="18" charset="0"/>
            </a:endParaRPr>
          </a:p>
        </p:txBody>
      </p:sp>
      <p:sp>
        <p:nvSpPr>
          <p:cNvPr id="4" name="TextBox 3"/>
          <p:cNvSpPr txBox="1"/>
          <p:nvPr/>
        </p:nvSpPr>
        <p:spPr>
          <a:xfrm>
            <a:off x="0" y="2743200"/>
            <a:ext cx="9144000"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The optical fiber does not experience the loss in terms of intensity of light. However, the presence of impurities, scattering at the edges, geometry of structure and dispersion of light causes some losses. </a:t>
            </a:r>
          </a:p>
          <a:p>
            <a:pPr>
              <a:lnSpc>
                <a:spcPct val="150000"/>
              </a:lnSpc>
            </a:pPr>
            <a:r>
              <a:rPr lang="en-US" sz="2000" dirty="0" smtClean="0">
                <a:solidFill>
                  <a:srgbClr val="FF0000"/>
                </a:solidFill>
                <a:latin typeface="Times New Roman" pitchFamily="18" charset="0"/>
                <a:cs typeface="Times New Roman" pitchFamily="18" charset="0"/>
              </a:rPr>
              <a:t>Transmission loss/attenuation (</a:t>
            </a:r>
            <a:r>
              <a:rPr lang="el-GR" sz="2000" dirty="0" smtClean="0">
                <a:solidFill>
                  <a:srgbClr val="FF0000"/>
                </a:solidFill>
                <a:latin typeface="Times New Roman" pitchFamily="18" charset="0"/>
                <a:cs typeface="Times New Roman" pitchFamily="18" charset="0"/>
              </a:rPr>
              <a:t>α) </a:t>
            </a:r>
          </a:p>
          <a:p>
            <a:pPr>
              <a:lnSpc>
                <a:spcPct val="150000"/>
              </a:lnSpc>
            </a:pPr>
            <a:r>
              <a:rPr lang="en-US" sz="2000" dirty="0" smtClean="0">
                <a:solidFill>
                  <a:srgbClr val="0070C0"/>
                </a:solidFill>
                <a:latin typeface="Times New Roman" pitchFamily="18" charset="0"/>
                <a:cs typeface="Times New Roman" pitchFamily="18" charset="0"/>
              </a:rPr>
              <a:t>If the intensity of light at the second end of the optical fiber be </a:t>
            </a:r>
            <a:r>
              <a:rPr lang="en-US" sz="2000" dirty="0" err="1" smtClean="0">
                <a:solidFill>
                  <a:srgbClr val="0070C0"/>
                </a:solidFill>
                <a:latin typeface="Times New Roman" pitchFamily="18" charset="0"/>
                <a:cs typeface="Times New Roman" pitchFamily="18" charset="0"/>
              </a:rPr>
              <a:t>I</a:t>
            </a:r>
            <a:r>
              <a:rPr lang="en-US" sz="2000" baseline="-25000" dirty="0" err="1" smtClean="0">
                <a:solidFill>
                  <a:srgbClr val="0070C0"/>
                </a:solidFill>
                <a:latin typeface="Times New Roman" pitchFamily="18" charset="0"/>
                <a:cs typeface="Times New Roman" pitchFamily="18" charset="0"/>
              </a:rPr>
              <a:t>out</a:t>
            </a:r>
            <a:r>
              <a:rPr lang="en-US" sz="2000" dirty="0" smtClean="0">
                <a:solidFill>
                  <a:srgbClr val="0070C0"/>
                </a:solidFill>
                <a:latin typeface="Times New Roman" pitchFamily="18" charset="0"/>
                <a:cs typeface="Times New Roman" pitchFamily="18" charset="0"/>
              </a:rPr>
              <a:t> and intensity at first end be </a:t>
            </a:r>
            <a:r>
              <a:rPr lang="en-US" sz="2000" dirty="0" err="1" smtClean="0">
                <a:solidFill>
                  <a:srgbClr val="0070C0"/>
                </a:solidFill>
                <a:latin typeface="Times New Roman" pitchFamily="18" charset="0"/>
                <a:cs typeface="Times New Roman" pitchFamily="18" charset="0"/>
              </a:rPr>
              <a:t>I</a:t>
            </a:r>
            <a:r>
              <a:rPr lang="en-US" sz="2000" baseline="-25000" dirty="0" err="1" smtClean="0">
                <a:solidFill>
                  <a:srgbClr val="0070C0"/>
                </a:solidFill>
                <a:latin typeface="Times New Roman" pitchFamily="18" charset="0"/>
                <a:cs typeface="Times New Roman" pitchFamily="18" charset="0"/>
              </a:rPr>
              <a:t>in</a:t>
            </a:r>
            <a:r>
              <a:rPr lang="en-US" sz="2000" dirty="0" smtClean="0">
                <a:solidFill>
                  <a:srgbClr val="0070C0"/>
                </a:solidFill>
                <a:latin typeface="Times New Roman" pitchFamily="18" charset="0"/>
                <a:cs typeface="Times New Roman" pitchFamily="18" charset="0"/>
              </a:rPr>
              <a:t> </a:t>
            </a:r>
            <a:endParaRPr lang="en-US" sz="2000" dirty="0">
              <a:solidFill>
                <a:srgbClr val="0070C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a:srcRect/>
          <a:stretch>
            <a:fillRect/>
          </a:stretch>
        </p:blipFill>
        <p:spPr bwMode="auto">
          <a:xfrm>
            <a:off x="1676400" y="5172075"/>
            <a:ext cx="5286375" cy="1685925"/>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009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C00000"/>
                </a:solidFill>
                <a:latin typeface="Times New Roman" pitchFamily="18" charset="0"/>
                <a:cs typeface="Times New Roman" pitchFamily="18" charset="0"/>
              </a:rPr>
              <a:t>Other possible losses in optical fiber </a:t>
            </a:r>
          </a:p>
          <a:p>
            <a:pPr>
              <a:lnSpc>
                <a:spcPct val="150000"/>
              </a:lnSpc>
            </a:pPr>
            <a:r>
              <a:rPr lang="en-US" sz="2000" dirty="0" smtClean="0">
                <a:solidFill>
                  <a:srgbClr val="0070C0"/>
                </a:solidFill>
                <a:latin typeface="Times New Roman" pitchFamily="18" charset="0"/>
                <a:cs typeface="Times New Roman" pitchFamily="18" charset="0"/>
              </a:rPr>
              <a:t>The possible losses are absorption, scattering, radiation losses and geometric losses. </a:t>
            </a:r>
          </a:p>
          <a:p>
            <a:pPr>
              <a:lnSpc>
                <a:spcPct val="150000"/>
              </a:lnSpc>
            </a:pPr>
            <a:r>
              <a:rPr lang="en-US" sz="2000" dirty="0" smtClean="0">
                <a:solidFill>
                  <a:srgbClr val="FF0000"/>
                </a:solidFill>
                <a:latin typeface="Times New Roman" pitchFamily="18" charset="0"/>
                <a:cs typeface="Times New Roman" pitchFamily="18" charset="0"/>
              </a:rPr>
              <a:t>The absorption loss </a:t>
            </a:r>
          </a:p>
          <a:p>
            <a:pPr>
              <a:lnSpc>
                <a:spcPct val="150000"/>
              </a:lnSpc>
            </a:pPr>
            <a:r>
              <a:rPr lang="en-US" sz="2000" dirty="0" smtClean="0">
                <a:solidFill>
                  <a:srgbClr val="0070C0"/>
                </a:solidFill>
                <a:latin typeface="Times New Roman" pitchFamily="18" charset="0"/>
                <a:cs typeface="Times New Roman" pitchFamily="18" charset="0"/>
              </a:rPr>
              <a:t>The absorption losses appears as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Extrinsic losses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Intrinsic losses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Atomic defect losses </a:t>
            </a:r>
          </a:p>
          <a:p>
            <a:endParaRPr lang="en-US" dirty="0"/>
          </a:p>
        </p:txBody>
      </p:sp>
      <p:sp>
        <p:nvSpPr>
          <p:cNvPr id="3" name="TextBox 2"/>
          <p:cNvSpPr txBox="1"/>
          <p:nvPr/>
        </p:nvSpPr>
        <p:spPr>
          <a:xfrm>
            <a:off x="0" y="3276600"/>
            <a:ext cx="8839200" cy="270843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smtClean="0">
                <a:solidFill>
                  <a:srgbClr val="C00000"/>
                </a:solidFill>
                <a:latin typeface="Times New Roman" pitchFamily="18" charset="0"/>
                <a:cs typeface="Times New Roman" pitchFamily="18" charset="0"/>
              </a:rPr>
              <a:t>Extrinsic losses </a:t>
            </a:r>
          </a:p>
          <a:p>
            <a:pPr algn="just">
              <a:lnSpc>
                <a:spcPct val="150000"/>
              </a:lnSpc>
            </a:pPr>
            <a:r>
              <a:rPr lang="en-US" sz="2000" dirty="0" smtClean="0">
                <a:solidFill>
                  <a:srgbClr val="0070C0"/>
                </a:solidFill>
                <a:latin typeface="Times New Roman" pitchFamily="18" charset="0"/>
                <a:cs typeface="Times New Roman" pitchFamily="18" charset="0"/>
              </a:rPr>
              <a:t>The extrinsic loss appears due to presence of impurities which absorbed the light. The impurities may be due to presence of Fe, Cr, Co and Cu in the core material. </a:t>
            </a:r>
          </a:p>
          <a:p>
            <a:pPr algn="just">
              <a:lnSpc>
                <a:spcPct val="150000"/>
              </a:lnSpc>
            </a:pPr>
            <a:r>
              <a:rPr lang="en-US" sz="2000" dirty="0" smtClean="0">
                <a:solidFill>
                  <a:srgbClr val="FF0000"/>
                </a:solidFill>
                <a:latin typeface="Times New Roman" pitchFamily="18" charset="0"/>
                <a:cs typeface="Times New Roman" pitchFamily="18" charset="0"/>
              </a:rPr>
              <a:t>The impurities could absorb the energy that may reemit the absorbed energy during the de excitation in different wavelength which causes loss of intensity to original light of specific wavelength. </a:t>
            </a:r>
          </a:p>
        </p:txBody>
      </p:sp>
      <p:sp>
        <p:nvSpPr>
          <p:cNvPr id="4" name="Rectangle 3"/>
          <p:cNvSpPr/>
          <p:nvPr/>
        </p:nvSpPr>
        <p:spPr>
          <a:xfrm>
            <a:off x="0" y="5934670"/>
            <a:ext cx="89916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en-US" b="1" dirty="0" smtClean="0">
                <a:solidFill>
                  <a:srgbClr val="C00000"/>
                </a:solidFill>
                <a:latin typeface="Times New Roman" pitchFamily="18" charset="0"/>
                <a:cs typeface="Times New Roman" pitchFamily="18" charset="0"/>
              </a:rPr>
              <a:t>Intrinsic loss </a:t>
            </a:r>
          </a:p>
          <a:p>
            <a:pPr algn="just">
              <a:lnSpc>
                <a:spcPct val="150000"/>
              </a:lnSpc>
            </a:pPr>
            <a:r>
              <a:rPr lang="en-US" dirty="0" smtClean="0">
                <a:solidFill>
                  <a:srgbClr val="00B050"/>
                </a:solidFill>
                <a:latin typeface="Times New Roman" pitchFamily="18" charset="0"/>
                <a:cs typeface="Times New Roman" pitchFamily="18" charset="0"/>
              </a:rPr>
              <a:t>Since, the fiber core itself absorbs some quantity of energy which is known as intrinsic loss. </a:t>
            </a:r>
            <a:endParaRPr lang="en-US" dirty="0">
              <a:solidFill>
                <a:srgbClr val="00B05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98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en-US" sz="2000" b="1" dirty="0" smtClean="0">
                <a:solidFill>
                  <a:srgbClr val="C00000"/>
                </a:solidFill>
                <a:latin typeface="Times New Roman" pitchFamily="18" charset="0"/>
                <a:cs typeface="Times New Roman" pitchFamily="18" charset="0"/>
              </a:rPr>
              <a:t>1.6 Optical fibers as sensors </a:t>
            </a:r>
            <a:r>
              <a:rPr lang="en-US" sz="2000" dirty="0" smtClean="0">
                <a:solidFill>
                  <a:srgbClr val="C00000"/>
                </a:solidFill>
                <a:latin typeface="Times New Roman" pitchFamily="18" charset="0"/>
                <a:cs typeface="Times New Roman" pitchFamily="18" charset="0"/>
              </a:rPr>
              <a:t> </a:t>
            </a:r>
            <a:endParaRPr lang="en-US" sz="2000" dirty="0">
              <a:solidFill>
                <a:srgbClr val="C00000"/>
              </a:solidFill>
              <a:latin typeface="Times New Roman" pitchFamily="18" charset="0"/>
              <a:cs typeface="Times New Roman" pitchFamily="18" charset="0"/>
            </a:endParaRPr>
          </a:p>
        </p:txBody>
      </p:sp>
      <p:sp>
        <p:nvSpPr>
          <p:cNvPr id="3" name="TextBox 2"/>
          <p:cNvSpPr txBox="1"/>
          <p:nvPr/>
        </p:nvSpPr>
        <p:spPr>
          <a:xfrm>
            <a:off x="0" y="457200"/>
            <a:ext cx="9144000" cy="240065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70C0"/>
                </a:solidFill>
                <a:latin typeface="Times New Roman" pitchFamily="18" charset="0"/>
                <a:cs typeface="Times New Roman" pitchFamily="18" charset="0"/>
              </a:rPr>
              <a:t>Generally, optic sensor consists of light source, optical fibers and detector. </a:t>
            </a:r>
          </a:p>
          <a:p>
            <a:pPr algn="just">
              <a:lnSpc>
                <a:spcPct val="150000"/>
              </a:lnSpc>
            </a:pPr>
            <a:r>
              <a:rPr lang="en-US" sz="2000" dirty="0" smtClean="0">
                <a:solidFill>
                  <a:srgbClr val="00B050"/>
                </a:solidFill>
                <a:latin typeface="Times New Roman" pitchFamily="18" charset="0"/>
                <a:cs typeface="Times New Roman" pitchFamily="18" charset="0"/>
              </a:rPr>
              <a:t>The sensors are Two types viz., active sensors and passive sensors.</a:t>
            </a:r>
          </a:p>
          <a:p>
            <a:pPr algn="just">
              <a:lnSpc>
                <a:spcPct val="150000"/>
              </a:lnSpc>
            </a:pPr>
            <a:r>
              <a:rPr lang="en-US" sz="2000" dirty="0" smtClean="0">
                <a:solidFill>
                  <a:srgbClr val="0070C0"/>
                </a:solidFill>
                <a:latin typeface="Times New Roman" pitchFamily="18" charset="0"/>
                <a:cs typeface="Times New Roman" pitchFamily="18" charset="0"/>
              </a:rPr>
              <a:t>The physical changes directly changes the electrical responses called </a:t>
            </a:r>
            <a:r>
              <a:rPr lang="en-US" sz="2000" dirty="0" smtClean="0">
                <a:solidFill>
                  <a:srgbClr val="FF0000"/>
                </a:solidFill>
                <a:latin typeface="Times New Roman" pitchFamily="18" charset="0"/>
                <a:cs typeface="Times New Roman" pitchFamily="18" charset="0"/>
              </a:rPr>
              <a:t>active sensors</a:t>
            </a:r>
            <a:r>
              <a:rPr lang="en-US" sz="2000" dirty="0" smtClean="0">
                <a:solidFill>
                  <a:srgbClr val="0070C0"/>
                </a:solidFill>
                <a:latin typeface="Times New Roman" pitchFamily="18" charset="0"/>
                <a:cs typeface="Times New Roman" pitchFamily="18" charset="0"/>
              </a:rPr>
              <a:t>; where as the physical changes are indirectly recorded to sensing is called </a:t>
            </a:r>
            <a:r>
              <a:rPr lang="en-US" sz="2000" dirty="0" smtClean="0">
                <a:solidFill>
                  <a:srgbClr val="FF0000"/>
                </a:solidFill>
                <a:latin typeface="Times New Roman" pitchFamily="18" charset="0"/>
                <a:cs typeface="Times New Roman" pitchFamily="18" charset="0"/>
              </a:rPr>
              <a:t>passive sensors. </a:t>
            </a:r>
          </a:p>
        </p:txBody>
      </p:sp>
      <p:sp>
        <p:nvSpPr>
          <p:cNvPr id="5" name="TextBox 4"/>
          <p:cNvSpPr txBox="1"/>
          <p:nvPr/>
        </p:nvSpPr>
        <p:spPr>
          <a:xfrm>
            <a:off x="381000" y="2895600"/>
            <a:ext cx="51816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smtClean="0">
                <a:solidFill>
                  <a:srgbClr val="C00000"/>
                </a:solidFill>
                <a:latin typeface="Times New Roman" pitchFamily="18" charset="0"/>
                <a:cs typeface="Times New Roman" pitchFamily="18" charset="0"/>
              </a:rPr>
              <a:t>Temperature sensor</a:t>
            </a:r>
            <a:endParaRPr lang="en-US" dirty="0"/>
          </a:p>
        </p:txBody>
      </p:sp>
      <p:pic>
        <p:nvPicPr>
          <p:cNvPr id="3074" name="Picture 2"/>
          <p:cNvPicPr>
            <a:picLocks noChangeAspect="1" noChangeArrowheads="1"/>
          </p:cNvPicPr>
          <p:nvPr/>
        </p:nvPicPr>
        <p:blipFill>
          <a:blip r:embed="rId3"/>
          <a:srcRect/>
          <a:stretch>
            <a:fillRect/>
          </a:stretch>
        </p:blipFill>
        <p:spPr bwMode="auto">
          <a:xfrm>
            <a:off x="5562600" y="2514600"/>
            <a:ext cx="3581400" cy="3867150"/>
          </a:xfrm>
          <a:prstGeom prst="rect">
            <a:avLst/>
          </a:prstGeom>
          <a:noFill/>
          <a:ln w="9525">
            <a:noFill/>
            <a:miter lim="800000"/>
            <a:headEnd/>
            <a:tailEnd/>
          </a:ln>
          <a:effectLst/>
        </p:spPr>
      </p:pic>
      <p:sp>
        <p:nvSpPr>
          <p:cNvPr id="7" name="Rectangle 6"/>
          <p:cNvSpPr/>
          <p:nvPr/>
        </p:nvSpPr>
        <p:spPr>
          <a:xfrm>
            <a:off x="0" y="3276600"/>
            <a:ext cx="5943600"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en-US" sz="2000" dirty="0" smtClean="0">
                <a:solidFill>
                  <a:srgbClr val="0070C0"/>
                </a:solidFill>
                <a:latin typeface="Times New Roman" pitchFamily="18" charset="0"/>
                <a:cs typeface="Times New Roman" pitchFamily="18" charset="0"/>
              </a:rPr>
              <a:t>The light can be arranged to fall on reflecting surface and the associated phase angle is be measured. </a:t>
            </a:r>
            <a:r>
              <a:rPr lang="en-US" sz="2000" dirty="0" smtClean="0">
                <a:solidFill>
                  <a:srgbClr val="00B050"/>
                </a:solidFill>
                <a:latin typeface="Times New Roman" pitchFamily="18" charset="0"/>
                <a:cs typeface="Times New Roman" pitchFamily="18" charset="0"/>
              </a:rPr>
              <a:t>The reflecting surface can be varied using temperature variation, which causes additional phase angle to light wave as seen in the fig.5.</a:t>
            </a: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When light thrown on the reflector by optical </a:t>
            </a:r>
            <a:r>
              <a:rPr lang="en-US" sz="2000" dirty="0" err="1" smtClean="0">
                <a:solidFill>
                  <a:srgbClr val="0070C0"/>
                </a:solidFill>
                <a:latin typeface="Times New Roman" pitchFamily="18" charset="0"/>
                <a:cs typeface="Times New Roman" pitchFamily="18" charset="0"/>
              </a:rPr>
              <a:t>fibre</a:t>
            </a:r>
            <a:r>
              <a:rPr lang="en-US" sz="2000" dirty="0" smtClean="0">
                <a:solidFill>
                  <a:srgbClr val="0070C0"/>
                </a:solidFill>
                <a:latin typeface="Times New Roman" pitchFamily="18" charset="0"/>
                <a:cs typeface="Times New Roman" pitchFamily="18" charset="0"/>
              </a:rPr>
              <a:t>, the initial and final response can be compared for measure of temperature by relative correlation.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8686800"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b="1" dirty="0" smtClean="0">
                <a:solidFill>
                  <a:srgbClr val="C00000"/>
                </a:solidFill>
                <a:latin typeface="Times New Roman" pitchFamily="18" charset="0"/>
                <a:cs typeface="Times New Roman" pitchFamily="18" charset="0"/>
              </a:rPr>
              <a:t>Displacement sensors </a:t>
            </a:r>
          </a:p>
          <a:p>
            <a:pPr algn="just">
              <a:lnSpc>
                <a:spcPct val="150000"/>
              </a:lnSpc>
            </a:pPr>
            <a:r>
              <a:rPr lang="en-US" sz="2000" dirty="0" smtClean="0">
                <a:solidFill>
                  <a:srgbClr val="0070C0"/>
                </a:solidFill>
                <a:latin typeface="Times New Roman" pitchFamily="18" charset="0"/>
                <a:cs typeface="Times New Roman" pitchFamily="18" charset="0"/>
              </a:rPr>
              <a:t>The light is sent through transmitting fiber and further it is allowed to fall on moving target. The light ray falls on the surface and gets reflected. </a:t>
            </a:r>
          </a:p>
          <a:p>
            <a:pPr algn="just">
              <a:lnSpc>
                <a:spcPct val="150000"/>
              </a:lnSpc>
            </a:pPr>
            <a:r>
              <a:rPr lang="en-US" sz="2000" dirty="0" smtClean="0">
                <a:solidFill>
                  <a:srgbClr val="FF0000"/>
                </a:solidFill>
                <a:latin typeface="Times New Roman" pitchFamily="18" charset="0"/>
                <a:cs typeface="Times New Roman" pitchFamily="18" charset="0"/>
              </a:rPr>
              <a:t>The incident ray could mix with reflected wave and forms standing wave to which the phase angle shift can be measured. </a:t>
            </a:r>
          </a:p>
          <a:p>
            <a:pPr algn="just">
              <a:lnSpc>
                <a:spcPct val="150000"/>
              </a:lnSpc>
            </a:pPr>
            <a:r>
              <a:rPr lang="en-US" sz="2000" dirty="0" smtClean="0">
                <a:solidFill>
                  <a:srgbClr val="0070C0"/>
                </a:solidFill>
                <a:latin typeface="Times New Roman" pitchFamily="18" charset="0"/>
                <a:cs typeface="Times New Roman" pitchFamily="18" charset="0"/>
              </a:rPr>
              <a:t>The fig 6 indicates displacement sensors. </a:t>
            </a:r>
            <a:endParaRPr lang="en-US" sz="2000" dirty="0">
              <a:solidFill>
                <a:srgbClr val="0070C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2209800" y="2971800"/>
            <a:ext cx="4562475" cy="3495675"/>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34778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b="1" dirty="0" smtClean="0">
                <a:solidFill>
                  <a:srgbClr val="C00000"/>
                </a:solidFill>
                <a:latin typeface="Times New Roman" pitchFamily="18" charset="0"/>
                <a:cs typeface="Times New Roman" pitchFamily="18" charset="0"/>
              </a:rPr>
              <a:t>Optical fibers in medicine </a:t>
            </a:r>
          </a:p>
          <a:p>
            <a:r>
              <a:rPr lang="en-US" sz="2000" b="1" dirty="0" smtClean="0">
                <a:solidFill>
                  <a:srgbClr val="FF0000"/>
                </a:solidFill>
                <a:latin typeface="Times New Roman" pitchFamily="18" charset="0"/>
                <a:cs typeface="Times New Roman" pitchFamily="18" charset="0"/>
              </a:rPr>
              <a:t>Endoscope</a:t>
            </a:r>
            <a:r>
              <a:rPr lang="en-US" sz="2000" b="1" dirty="0" smtClean="0">
                <a:latin typeface="Times New Roman" pitchFamily="18" charset="0"/>
                <a:cs typeface="Times New Roman" pitchFamily="18" charset="0"/>
              </a:rPr>
              <a:t> </a:t>
            </a:r>
          </a:p>
          <a:p>
            <a:pPr algn="just">
              <a:lnSpc>
                <a:spcPct val="150000"/>
              </a:lnSpc>
            </a:pPr>
            <a:r>
              <a:rPr lang="en-US" sz="2000" dirty="0" smtClean="0">
                <a:solidFill>
                  <a:srgbClr val="0070C0"/>
                </a:solidFill>
                <a:latin typeface="Times New Roman" pitchFamily="18" charset="0"/>
                <a:cs typeface="Times New Roman" pitchFamily="18" charset="0"/>
              </a:rPr>
              <a:t>The endoscope is a instrument through which small surgery could be performed. The construction details are given as in fig.7. </a:t>
            </a:r>
            <a:r>
              <a:rPr lang="en-US" sz="2000" dirty="0" smtClean="0">
                <a:solidFill>
                  <a:srgbClr val="00B050"/>
                </a:solidFill>
                <a:latin typeface="Times New Roman" pitchFamily="18" charset="0"/>
                <a:cs typeface="Times New Roman" pitchFamily="18" charset="0"/>
              </a:rPr>
              <a:t>The ray of light is obtained using laser the light is partially allowed to pass through optical fiber kept inside the tube as shown in the figure. </a:t>
            </a:r>
            <a:r>
              <a:rPr lang="en-US" sz="2000" dirty="0" smtClean="0">
                <a:solidFill>
                  <a:srgbClr val="0070C0"/>
                </a:solidFill>
                <a:latin typeface="Times New Roman" pitchFamily="18" charset="0"/>
                <a:cs typeface="Times New Roman" pitchFamily="18" charset="0"/>
              </a:rPr>
              <a:t>The output of fiber is connected to lens system and then to prism to split the object. </a:t>
            </a:r>
            <a:r>
              <a:rPr lang="en-US" sz="2000" dirty="0" smtClean="0">
                <a:solidFill>
                  <a:srgbClr val="FF0000"/>
                </a:solidFill>
                <a:latin typeface="Times New Roman" pitchFamily="18" charset="0"/>
                <a:cs typeface="Times New Roman" pitchFamily="18" charset="0"/>
              </a:rPr>
              <a:t>The reflected light can be obtained using polished prism and returning ray will be visua</a:t>
            </a:r>
            <a:r>
              <a:rPr lang="en-US" dirty="0" smtClean="0">
                <a:solidFill>
                  <a:srgbClr val="FF0000"/>
                </a:solidFill>
                <a:latin typeface="Times New Roman" pitchFamily="18" charset="0"/>
                <a:cs typeface="Times New Roman" pitchFamily="18" charset="0"/>
              </a:rPr>
              <a:t>lize to get the real position of inner organs. </a:t>
            </a:r>
            <a:endParaRPr lang="en-US" dirty="0">
              <a:solidFill>
                <a:srgbClr val="FF0000"/>
              </a:solidFill>
              <a:latin typeface="Times New Roman" pitchFamily="18" charset="0"/>
              <a:cs typeface="Times New Roman" pitchFamily="18" charset="0"/>
            </a:endParaRPr>
          </a:p>
        </p:txBody>
      </p:sp>
      <p:pic>
        <p:nvPicPr>
          <p:cNvPr id="5123" name="Picture 3"/>
          <p:cNvPicPr>
            <a:picLocks noChangeAspect="1" noChangeArrowheads="1"/>
          </p:cNvPicPr>
          <p:nvPr/>
        </p:nvPicPr>
        <p:blipFill>
          <a:blip r:embed="rId3"/>
          <a:srcRect/>
          <a:stretch>
            <a:fillRect/>
          </a:stretch>
        </p:blipFill>
        <p:spPr bwMode="auto">
          <a:xfrm>
            <a:off x="1676400" y="3562350"/>
            <a:ext cx="5953125" cy="329565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819400"/>
            <a:ext cx="8382000"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8800" i="1" dirty="0" smtClean="0">
                <a:solidFill>
                  <a:srgbClr val="7693CC"/>
                </a:solidFill>
                <a:latin typeface="Times New Roman" pitchFamily="18" charset="0"/>
                <a:cs typeface="Times New Roman" pitchFamily="18" charset="0"/>
              </a:rPr>
              <a:t>Thank you !</a:t>
            </a:r>
            <a:endParaRPr lang="en-US" sz="8800" i="1" dirty="0">
              <a:solidFill>
                <a:srgbClr val="7693CC"/>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smtClean="0">
                <a:solidFill>
                  <a:srgbClr val="C00000"/>
                </a:solidFill>
                <a:latin typeface="Times New Roman" pitchFamily="18" charset="0"/>
                <a:cs typeface="Times New Roman" pitchFamily="18" charset="0"/>
              </a:rPr>
              <a:t>1. The propagation of light in optical fiber. </a:t>
            </a:r>
            <a:endParaRPr lang="en-US" sz="2000" dirty="0">
              <a:solidFill>
                <a:srgbClr val="C00000"/>
              </a:solidFill>
              <a:latin typeface="Times New Roman" pitchFamily="18" charset="0"/>
              <a:cs typeface="Times New Roman" pitchFamily="18" charset="0"/>
            </a:endParaRPr>
          </a:p>
        </p:txBody>
      </p:sp>
      <p:sp>
        <p:nvSpPr>
          <p:cNvPr id="3" name="TextBox 2"/>
          <p:cNvSpPr txBox="1"/>
          <p:nvPr/>
        </p:nvSpPr>
        <p:spPr>
          <a:xfrm>
            <a:off x="0" y="381000"/>
            <a:ext cx="9144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FF0000"/>
                </a:solidFill>
                <a:latin typeface="Times New Roman" pitchFamily="18" charset="0"/>
                <a:cs typeface="Times New Roman" pitchFamily="18" charset="0"/>
              </a:rPr>
              <a:t>The light propagates through optical fiber through “Total internal reflection”. </a:t>
            </a:r>
          </a:p>
          <a:p>
            <a:pPr>
              <a:lnSpc>
                <a:spcPct val="150000"/>
              </a:lnSpc>
            </a:pPr>
            <a:r>
              <a:rPr lang="en-US" sz="2000" dirty="0" smtClean="0">
                <a:solidFill>
                  <a:srgbClr val="00B050"/>
                </a:solidFill>
                <a:latin typeface="Times New Roman" pitchFamily="18" charset="0"/>
                <a:cs typeface="Times New Roman" pitchFamily="18" charset="0"/>
              </a:rPr>
              <a:t>The total internal reflection appears due following reasons; </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When light traverse from optically rarer medium (like air) to denser medium (glass) the refracted ray moves towards the normal drawn on the interface of media as in Snell’s law. Conversely, if light traverse from denser to optically rarer medium, the refracted ray moves away from the normal drawn on the interface of the medium fig.(1a) </a:t>
            </a:r>
          </a:p>
          <a:p>
            <a:pPr>
              <a:lnSpc>
                <a:spcPct val="150000"/>
              </a:lnSpc>
              <a:buFont typeface="Wingdings" pitchFamily="2" charset="2"/>
              <a:buChar char="Ø"/>
            </a:pPr>
            <a:r>
              <a:rPr lang="en-US" sz="2000" dirty="0" smtClean="0">
                <a:solidFill>
                  <a:srgbClr val="FF0000"/>
                </a:solidFill>
                <a:latin typeface="Times New Roman" pitchFamily="18" charset="0"/>
                <a:cs typeface="Times New Roman" pitchFamily="18" charset="0"/>
              </a:rPr>
              <a:t>If the angle of incidence increases (fig.1b), to certain value for which the refracted ray happen to be on the interface of medium. The angle of incidence s known as critical angle (</a:t>
            </a:r>
            <a:r>
              <a:rPr lang="en-US" sz="2000" dirty="0" err="1" smtClean="0">
                <a:solidFill>
                  <a:srgbClr val="FF0000"/>
                </a:solidFill>
                <a:latin typeface="Times New Roman" pitchFamily="18" charset="0"/>
                <a:cs typeface="Times New Roman" pitchFamily="18" charset="0"/>
              </a:rPr>
              <a:t>θc</a:t>
            </a:r>
            <a:r>
              <a:rPr lang="en-US" sz="2000" dirty="0" smtClean="0">
                <a:solidFill>
                  <a:srgbClr val="FF0000"/>
                </a:solidFill>
                <a:latin typeface="Times New Roman" pitchFamily="18" charset="0"/>
                <a:cs typeface="Times New Roman" pitchFamily="18" charset="0"/>
              </a:rPr>
              <a:t>)(fig.1c). </a:t>
            </a:r>
          </a:p>
          <a:p>
            <a:pPr>
              <a:lnSpc>
                <a:spcPct val="150000"/>
              </a:lnSpc>
              <a:buFont typeface="Wingdings" pitchFamily="2" charset="2"/>
              <a:buChar char="Ø"/>
            </a:pP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If the incident angle (fig.1d) increases more than critical angle, then the refracted ray falls on the same denser medium with no refraction. “This reflection of light is called total internal reflection”. </a:t>
            </a:r>
          </a:p>
          <a:p>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0" y="0"/>
            <a:ext cx="8849746" cy="4191000"/>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3" name="TextBox 2"/>
          <p:cNvSpPr txBox="1"/>
          <p:nvPr/>
        </p:nvSpPr>
        <p:spPr>
          <a:xfrm>
            <a:off x="0" y="4419600"/>
            <a:ext cx="8915400" cy="19082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rgbClr val="0070C0"/>
                </a:solidFill>
                <a:latin typeface="Times New Roman" pitchFamily="18" charset="0"/>
                <a:cs typeface="Times New Roman" pitchFamily="18" charset="0"/>
              </a:rPr>
              <a:t>Thus, following are the conditions for total internal reflection: </a:t>
            </a:r>
          </a:p>
          <a:p>
            <a:endParaRPr lang="en-US" sz="2000" dirty="0" smtClean="0">
              <a:solidFill>
                <a:srgbClr val="0070C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1. The ray of light should be traverse from denser to rare medium. </a:t>
            </a:r>
          </a:p>
          <a:p>
            <a:endParaRPr lang="en-US" sz="2000" dirty="0" smtClean="0">
              <a:solidFill>
                <a:srgbClr val="0070C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2. The incident angle should be more than the Critical angle (</a:t>
            </a:r>
            <a:r>
              <a:rPr lang="en-US" sz="2000" dirty="0" err="1" smtClean="0">
                <a:solidFill>
                  <a:srgbClr val="0070C0"/>
                </a:solidFill>
                <a:latin typeface="Times New Roman" pitchFamily="18" charset="0"/>
                <a:cs typeface="Times New Roman" pitchFamily="18" charset="0"/>
              </a:rPr>
              <a:t>θ</a:t>
            </a:r>
            <a:r>
              <a:rPr lang="en-US" sz="2000" baseline="-25000" dirty="0" err="1" smtClean="0">
                <a:solidFill>
                  <a:srgbClr val="0070C0"/>
                </a:solidFill>
                <a:latin typeface="Times New Roman" pitchFamily="18" charset="0"/>
                <a:cs typeface="Times New Roman" pitchFamily="18" charset="0"/>
              </a:rPr>
              <a:t>i</a:t>
            </a:r>
            <a:r>
              <a:rPr lang="en-US" sz="2000" baseline="-25000" dirty="0" smtClean="0">
                <a:solidFill>
                  <a:srgbClr val="0070C0"/>
                </a:solidFill>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&gt;</a:t>
            </a:r>
            <a:r>
              <a:rPr lang="en-US" sz="2000" dirty="0" err="1" smtClean="0">
                <a:solidFill>
                  <a:srgbClr val="0070C0"/>
                </a:solidFill>
                <a:latin typeface="Times New Roman" pitchFamily="18" charset="0"/>
                <a:cs typeface="Times New Roman" pitchFamily="18" charset="0"/>
              </a:rPr>
              <a:t>θ</a:t>
            </a:r>
            <a:r>
              <a:rPr lang="en-US" sz="2000" baseline="-25000" dirty="0" err="1" smtClean="0">
                <a:solidFill>
                  <a:srgbClr val="0070C0"/>
                </a:solidFill>
                <a:latin typeface="Times New Roman" pitchFamily="18" charset="0"/>
                <a:cs typeface="Times New Roman" pitchFamily="18" charset="0"/>
              </a:rPr>
              <a:t>c</a:t>
            </a:r>
            <a:r>
              <a:rPr lang="en-US" sz="2000" dirty="0" smtClean="0">
                <a:solidFill>
                  <a:srgbClr val="0070C0"/>
                </a:solidFill>
                <a:latin typeface="Times New Roman" pitchFamily="18" charset="0"/>
                <a:cs typeface="Times New Roman" pitchFamily="18" charset="0"/>
              </a:rPr>
              <a:t>). </a:t>
            </a:r>
          </a:p>
          <a:p>
            <a:endParaRPr lang="en-US"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21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If the incident ray exceeds the critical angle, the refraction would be turned in to reflection called total internal reflection. The critical angle is used for the mathematical expression to the occurrence of total internal reflection (fig.1c) </a:t>
            </a:r>
            <a:endParaRPr lang="en-US" sz="2000" dirty="0">
              <a:solidFill>
                <a:srgbClr val="0070C0"/>
              </a:solidFill>
              <a:latin typeface="Times New Roman" pitchFamily="18" charset="0"/>
              <a:cs typeface="Times New Roman" pitchFamily="18" charset="0"/>
            </a:endParaRPr>
          </a:p>
        </p:txBody>
      </p:sp>
      <p:sp>
        <p:nvSpPr>
          <p:cNvPr id="3" name="TextBox 2"/>
          <p:cNvSpPr txBox="1"/>
          <p:nvPr/>
        </p:nvSpPr>
        <p:spPr>
          <a:xfrm>
            <a:off x="152400" y="4051013"/>
            <a:ext cx="8991600" cy="280698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B050"/>
                </a:solidFill>
                <a:latin typeface="Times New Roman" pitchFamily="18" charset="0"/>
                <a:cs typeface="Times New Roman" pitchFamily="18" charset="0"/>
              </a:rPr>
              <a:t>Therefore, to propagate the light through optical fiber, the incident angle should be made higher than the critical angle at various points on the core, so that the light can be traversed by the total internal reflection at those points. </a:t>
            </a:r>
          </a:p>
          <a:p>
            <a:pPr algn="just">
              <a:lnSpc>
                <a:spcPct val="150000"/>
              </a:lnSpc>
            </a:pPr>
            <a:r>
              <a:rPr lang="en-US" sz="2000" dirty="0" smtClean="0">
                <a:solidFill>
                  <a:srgbClr val="00B050"/>
                </a:solidFill>
                <a:latin typeface="Times New Roman" pitchFamily="18" charset="0"/>
                <a:cs typeface="Times New Roman" pitchFamily="18" charset="0"/>
              </a:rPr>
              <a:t>To achieve the above, the size of core should be adjusted suitably which causes different types of optical fiber based on size, (no. of modes) refractive index and modes of propagation. </a:t>
            </a:r>
            <a:endParaRPr lang="en-US" sz="2000" dirty="0">
              <a:solidFill>
                <a:srgbClr val="00B05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a:srcRect/>
          <a:stretch>
            <a:fillRect/>
          </a:stretch>
        </p:blipFill>
        <p:spPr bwMode="auto">
          <a:xfrm>
            <a:off x="2578266" y="1371600"/>
            <a:ext cx="4527384" cy="281940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3152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smtClean="0">
                <a:solidFill>
                  <a:srgbClr val="C00000"/>
                </a:solidFill>
                <a:latin typeface="Times New Roman" pitchFamily="18" charset="0"/>
                <a:cs typeface="Times New Roman" pitchFamily="18" charset="0"/>
              </a:rPr>
              <a:t>1.2 Classification </a:t>
            </a:r>
            <a:endParaRPr lang="en-US" sz="2800" b="1" dirty="0">
              <a:solidFill>
                <a:srgbClr val="C00000"/>
              </a:solidFill>
              <a:latin typeface="Times New Roman" pitchFamily="18" charset="0"/>
              <a:cs typeface="Times New Roman" pitchFamily="18" charset="0"/>
            </a:endParaRPr>
          </a:p>
        </p:txBody>
      </p:sp>
      <p:sp>
        <p:nvSpPr>
          <p:cNvPr id="3" name="TextBox 2"/>
          <p:cNvSpPr txBox="1"/>
          <p:nvPr/>
        </p:nvSpPr>
        <p:spPr>
          <a:xfrm>
            <a:off x="0" y="533400"/>
            <a:ext cx="8991600" cy="960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en-US" sz="2000" dirty="0" smtClean="0">
                <a:solidFill>
                  <a:srgbClr val="0070C0"/>
                </a:solidFill>
                <a:latin typeface="Times New Roman" pitchFamily="18" charset="0"/>
                <a:cs typeface="Times New Roman" pitchFamily="18" charset="0"/>
              </a:rPr>
              <a:t>In the optical fibers the materials used, refractive index and mode of propagation of light are used for classification as follows: </a:t>
            </a:r>
            <a:endParaRPr lang="en-US" sz="2000" dirty="0">
              <a:solidFill>
                <a:srgbClr val="0070C0"/>
              </a:solidFill>
              <a:latin typeface="Times New Roman" pitchFamily="18" charset="0"/>
              <a:cs typeface="Times New Roman" pitchFamily="18" charset="0"/>
            </a:endParaRPr>
          </a:p>
        </p:txBody>
      </p:sp>
      <p:sp>
        <p:nvSpPr>
          <p:cNvPr id="4" name="TextBox 3"/>
          <p:cNvSpPr txBox="1"/>
          <p:nvPr/>
        </p:nvSpPr>
        <p:spPr>
          <a:xfrm>
            <a:off x="0" y="1447800"/>
            <a:ext cx="84582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C00000"/>
                </a:solidFill>
                <a:latin typeface="Times New Roman" pitchFamily="18" charset="0"/>
                <a:cs typeface="Times New Roman" pitchFamily="18" charset="0"/>
              </a:rPr>
              <a:t>1.2.1 Material Based optical fibers, </a:t>
            </a:r>
            <a:endParaRPr lang="en-US" sz="2400" dirty="0">
              <a:solidFill>
                <a:srgbClr val="C00000"/>
              </a:solidFill>
              <a:latin typeface="Times New Roman" pitchFamily="18" charset="0"/>
              <a:cs typeface="Times New Roman" pitchFamily="18" charset="0"/>
            </a:endParaRPr>
          </a:p>
        </p:txBody>
      </p:sp>
      <p:sp>
        <p:nvSpPr>
          <p:cNvPr id="5" name="TextBox 4"/>
          <p:cNvSpPr txBox="1"/>
          <p:nvPr/>
        </p:nvSpPr>
        <p:spPr>
          <a:xfrm>
            <a:off x="0" y="2057400"/>
            <a:ext cx="8458200" cy="486287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000" dirty="0" smtClean="0">
                <a:solidFill>
                  <a:srgbClr val="00B050"/>
                </a:solidFill>
                <a:latin typeface="Times New Roman" pitchFamily="18" charset="0"/>
                <a:cs typeface="Times New Roman" pitchFamily="18" charset="0"/>
              </a:rPr>
              <a:t>The material based classification results to the following types: </a:t>
            </a:r>
          </a:p>
          <a:p>
            <a:pPr algn="just"/>
            <a:endParaRPr lang="en-US" sz="2000" dirty="0" smtClean="0">
              <a:latin typeface="Times New Roman" pitchFamily="18" charset="0"/>
              <a:cs typeface="Times New Roman" pitchFamily="18" charset="0"/>
            </a:endParaRPr>
          </a:p>
          <a:p>
            <a:pPr marL="457200" indent="-457200" algn="just">
              <a:buAutoNum type="arabicPeriod"/>
            </a:pPr>
            <a:r>
              <a:rPr lang="en-US" sz="2000" dirty="0" smtClean="0">
                <a:solidFill>
                  <a:srgbClr val="FF0000"/>
                </a:solidFill>
                <a:latin typeface="Times New Roman" pitchFamily="18" charset="0"/>
                <a:cs typeface="Times New Roman" pitchFamily="18" charset="0"/>
              </a:rPr>
              <a:t>Plastic made fibers. </a:t>
            </a:r>
          </a:p>
          <a:p>
            <a:pPr marL="457200" indent="-457200" algn="just">
              <a:buAutoNum type="arabicPeriod"/>
            </a:pPr>
            <a:r>
              <a:rPr lang="en-US" sz="2000" dirty="0" smtClean="0">
                <a:solidFill>
                  <a:srgbClr val="0070C0"/>
                </a:solidFill>
                <a:latin typeface="Times New Roman" pitchFamily="18" charset="0"/>
                <a:cs typeface="Times New Roman" pitchFamily="18" charset="0"/>
              </a:rPr>
              <a:t>Glass made fibers. </a:t>
            </a:r>
          </a:p>
          <a:p>
            <a:pPr algn="just"/>
            <a:endParaRPr lang="en-US" sz="2000" dirty="0" smtClean="0">
              <a:latin typeface="Times New Roman" pitchFamily="18" charset="0"/>
              <a:cs typeface="Times New Roman" pitchFamily="18" charset="0"/>
            </a:endParaRPr>
          </a:p>
          <a:p>
            <a:pPr algn="just">
              <a:lnSpc>
                <a:spcPct val="150000"/>
              </a:lnSpc>
            </a:pPr>
            <a:r>
              <a:rPr lang="en-US" sz="2000" dirty="0" smtClean="0">
                <a:solidFill>
                  <a:srgbClr val="FF0000"/>
                </a:solidFill>
                <a:latin typeface="Times New Roman" pitchFamily="18" charset="0"/>
                <a:cs typeface="Times New Roman" pitchFamily="18" charset="0"/>
              </a:rPr>
              <a:t>The plastic made fibers are obtained from polymers of transparent to light, flexibility and interaction less to light etc,. </a:t>
            </a:r>
          </a:p>
          <a:p>
            <a:pPr algn="just">
              <a:lnSpc>
                <a:spcPct val="150000"/>
              </a:lnSpc>
            </a:pPr>
            <a:r>
              <a:rPr lang="en-US" sz="2000" dirty="0" smtClean="0">
                <a:solidFill>
                  <a:srgbClr val="FF0000"/>
                </a:solidFill>
                <a:latin typeface="Times New Roman" pitchFamily="18" charset="0"/>
                <a:cs typeface="Times New Roman" pitchFamily="18" charset="0"/>
              </a:rPr>
              <a:t>For example poly methyl </a:t>
            </a:r>
            <a:r>
              <a:rPr lang="en-US" sz="2000" dirty="0" err="1" smtClean="0">
                <a:solidFill>
                  <a:srgbClr val="FF0000"/>
                </a:solidFill>
                <a:latin typeface="Times New Roman" pitchFamily="18" charset="0"/>
                <a:cs typeface="Times New Roman" pitchFamily="18" charset="0"/>
              </a:rPr>
              <a:t>metha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acrylate</a:t>
            </a:r>
            <a:r>
              <a:rPr lang="en-US" sz="2000" dirty="0" smtClean="0">
                <a:solidFill>
                  <a:srgbClr val="FF0000"/>
                </a:solidFill>
                <a:latin typeface="Times New Roman" pitchFamily="18" charset="0"/>
                <a:cs typeface="Times New Roman" pitchFamily="18" charset="0"/>
              </a:rPr>
              <a:t> (PMMA), polyethylene (PE), polystyrene (PS) are used as core materials. </a:t>
            </a:r>
          </a:p>
          <a:p>
            <a:pPr algn="just">
              <a:lnSpc>
                <a:spcPct val="150000"/>
              </a:lnSpc>
            </a:pPr>
            <a:r>
              <a:rPr lang="en-US" sz="2000" dirty="0" smtClean="0">
                <a:solidFill>
                  <a:srgbClr val="0070C0"/>
                </a:solidFill>
                <a:latin typeface="Times New Roman" pitchFamily="18" charset="0"/>
                <a:cs typeface="Times New Roman" pitchFamily="18" charset="0"/>
              </a:rPr>
              <a:t>Glass made fiber is also fabricated from flexible glass as core with suitable drawing technique in presence of impurities. Therefore, the above types of optical fibers are limited to some application.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106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C00000"/>
                </a:solidFill>
                <a:latin typeface="Times New Roman" pitchFamily="18" charset="0"/>
                <a:cs typeface="Times New Roman" pitchFamily="18" charset="0"/>
              </a:rPr>
              <a:t>1.2.2 Classification of optical fibers based on refractive index </a:t>
            </a:r>
            <a:endParaRPr lang="en-US" sz="2400" dirty="0">
              <a:solidFill>
                <a:srgbClr val="C00000"/>
              </a:solidFill>
              <a:latin typeface="Times New Roman" pitchFamily="18" charset="0"/>
              <a:cs typeface="Times New Roman" pitchFamily="18" charset="0"/>
            </a:endParaRPr>
          </a:p>
        </p:txBody>
      </p:sp>
      <p:sp>
        <p:nvSpPr>
          <p:cNvPr id="3" name="TextBox 2"/>
          <p:cNvSpPr txBox="1"/>
          <p:nvPr/>
        </p:nvSpPr>
        <p:spPr>
          <a:xfrm>
            <a:off x="0" y="533400"/>
            <a:ext cx="8458200"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rgbClr val="0070C0"/>
                </a:solidFill>
                <a:latin typeface="Times New Roman" pitchFamily="18" charset="0"/>
                <a:cs typeface="Times New Roman" pitchFamily="18" charset="0"/>
              </a:rPr>
              <a:t>The types of optical fiber can be classified based on the refractive index are </a:t>
            </a:r>
          </a:p>
          <a:p>
            <a:endParaRPr lang="en-US" sz="2000" dirty="0" smtClean="0">
              <a:latin typeface="Times New Roman" pitchFamily="18" charset="0"/>
              <a:cs typeface="Times New Roman" pitchFamily="18" charset="0"/>
            </a:endParaRPr>
          </a:p>
          <a:p>
            <a:r>
              <a:rPr lang="en-US" sz="2000" dirty="0" smtClean="0">
                <a:solidFill>
                  <a:srgbClr val="00B050"/>
                </a:solidFill>
                <a:latin typeface="Times New Roman" pitchFamily="18" charset="0"/>
                <a:cs typeface="Times New Roman" pitchFamily="18" charset="0"/>
              </a:rPr>
              <a:t>1. Step index fibers. </a:t>
            </a:r>
          </a:p>
          <a:p>
            <a:endParaRPr lang="en-US" sz="2000" dirty="0" smtClean="0">
              <a:solidFill>
                <a:srgbClr val="00B050"/>
              </a:solidFill>
              <a:latin typeface="Times New Roman" pitchFamily="18" charset="0"/>
              <a:cs typeface="Times New Roman" pitchFamily="18" charset="0"/>
            </a:endParaRPr>
          </a:p>
          <a:p>
            <a:r>
              <a:rPr lang="en-US" sz="2000" dirty="0" smtClean="0">
                <a:solidFill>
                  <a:srgbClr val="00B050"/>
                </a:solidFill>
                <a:latin typeface="Times New Roman" pitchFamily="18" charset="0"/>
                <a:cs typeface="Times New Roman" pitchFamily="18" charset="0"/>
              </a:rPr>
              <a:t>2. Graded index fibers. </a:t>
            </a:r>
            <a:endParaRPr lang="en-US" dirty="0">
              <a:solidFill>
                <a:srgbClr val="00B050"/>
              </a:solidFill>
            </a:endParaRPr>
          </a:p>
        </p:txBody>
      </p:sp>
      <p:sp>
        <p:nvSpPr>
          <p:cNvPr id="4" name="TextBox 3"/>
          <p:cNvSpPr txBox="1"/>
          <p:nvPr/>
        </p:nvSpPr>
        <p:spPr>
          <a:xfrm>
            <a:off x="0" y="2286000"/>
            <a:ext cx="8915400" cy="169277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400" dirty="0" smtClean="0">
                <a:solidFill>
                  <a:srgbClr val="00B050"/>
                </a:solidFill>
                <a:latin typeface="Times New Roman" pitchFamily="18" charset="0"/>
                <a:cs typeface="Times New Roman" pitchFamily="18" charset="0"/>
              </a:rPr>
              <a:t>Step index :</a:t>
            </a:r>
          </a:p>
          <a:p>
            <a:pPr algn="just"/>
            <a:r>
              <a:rPr lang="en-US" sz="2000" dirty="0" smtClean="0">
                <a:solidFill>
                  <a:srgbClr val="0070C0"/>
                </a:solidFill>
                <a:latin typeface="Times New Roman" pitchFamily="18" charset="0"/>
                <a:cs typeface="Times New Roman" pitchFamily="18" charset="0"/>
              </a:rPr>
              <a:t>If the refractive index of core remains the same from the centre of the core to the core-cladding interface; those optical fibers are known as step index fibers (fig.2a). The distance from centre of core to interface of fiber vs. refractive index is shown as below: </a:t>
            </a:r>
            <a:endParaRPr lang="en-US" sz="2000" dirty="0">
              <a:solidFill>
                <a:srgbClr val="0070C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457200" y="4038600"/>
            <a:ext cx="8471083" cy="266700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28194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0070C0"/>
                </a:solidFill>
                <a:latin typeface="Times New Roman" pitchFamily="18" charset="0"/>
                <a:cs typeface="Times New Roman" pitchFamily="18" charset="0"/>
              </a:rPr>
              <a:t>Graded index </a:t>
            </a:r>
            <a:endParaRPr lang="en-US" sz="2400" dirty="0">
              <a:solidFill>
                <a:srgbClr val="0070C0"/>
              </a:solidFill>
              <a:latin typeface="Times New Roman" pitchFamily="18" charset="0"/>
              <a:cs typeface="Times New Roman" pitchFamily="18" charset="0"/>
            </a:endParaRPr>
          </a:p>
        </p:txBody>
      </p:sp>
      <p:sp>
        <p:nvSpPr>
          <p:cNvPr id="3" name="TextBox 2"/>
          <p:cNvSpPr txBox="1"/>
          <p:nvPr/>
        </p:nvSpPr>
        <p:spPr>
          <a:xfrm>
            <a:off x="0" y="990600"/>
            <a:ext cx="8686800" cy="1421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lnSpc>
                <a:spcPct val="150000"/>
              </a:lnSpc>
            </a:pPr>
            <a:r>
              <a:rPr lang="en-US" sz="2000" dirty="0" smtClean="0">
                <a:solidFill>
                  <a:srgbClr val="00B050"/>
                </a:solidFill>
                <a:latin typeface="Times New Roman" pitchFamily="18" charset="0"/>
                <a:cs typeface="Times New Roman" pitchFamily="18" charset="0"/>
              </a:rPr>
              <a:t>These types are made of varying refractive index of core material. Therefore, the refractive index changes with distance form the centre of fiber to core-cladding interface. The profile of above is as shown in the fig 2 b.</a:t>
            </a:r>
            <a:endParaRPr lang="en-US" sz="2000" dirty="0">
              <a:solidFill>
                <a:srgbClr val="00B050"/>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3"/>
          <a:srcRect/>
          <a:stretch>
            <a:fillRect/>
          </a:stretch>
        </p:blipFill>
        <p:spPr bwMode="auto">
          <a:xfrm>
            <a:off x="0" y="2819400"/>
            <a:ext cx="8380994" cy="2895600"/>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154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C00000"/>
                </a:solidFill>
                <a:latin typeface="Times New Roman" pitchFamily="18" charset="0"/>
                <a:cs typeface="Times New Roman" pitchFamily="18" charset="0"/>
              </a:rPr>
              <a:t>1.2.3 Modes of propagation based optical fiber </a:t>
            </a:r>
            <a:endParaRPr lang="en-US" sz="2400" dirty="0">
              <a:solidFill>
                <a:srgbClr val="C00000"/>
              </a:solidFill>
              <a:latin typeface="Times New Roman" pitchFamily="18" charset="0"/>
              <a:cs typeface="Times New Roman" pitchFamily="18" charset="0"/>
            </a:endParaRPr>
          </a:p>
        </p:txBody>
      </p:sp>
      <p:sp>
        <p:nvSpPr>
          <p:cNvPr id="5" name="TextBox 4"/>
          <p:cNvSpPr txBox="1"/>
          <p:nvPr/>
        </p:nvSpPr>
        <p:spPr>
          <a:xfrm>
            <a:off x="0" y="533400"/>
            <a:ext cx="91440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rgbClr val="0070C0"/>
                </a:solidFill>
                <a:latin typeface="Times New Roman" pitchFamily="18" charset="0"/>
                <a:cs typeface="Times New Roman" pitchFamily="18" charset="0"/>
              </a:rPr>
              <a:t>Based on modes of propagation of light through core, the following are the types of optical fiber identified. </a:t>
            </a:r>
          </a:p>
          <a:p>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solidFill>
                  <a:srgbClr val="FF0000"/>
                </a:solidFill>
                <a:latin typeface="Times New Roman" pitchFamily="18" charset="0"/>
                <a:cs typeface="Times New Roman" pitchFamily="18" charset="0"/>
              </a:rPr>
              <a:t>Single mode fibers </a:t>
            </a:r>
          </a:p>
          <a:p>
            <a:pPr>
              <a:buFont typeface="Wingdings" pitchFamily="2" charset="2"/>
              <a:buChar char="Ø"/>
            </a:pPr>
            <a:endParaRPr lang="en-US" sz="2000" dirty="0" smtClean="0">
              <a:latin typeface="Times New Roman" pitchFamily="18" charset="0"/>
              <a:cs typeface="Times New Roman" pitchFamily="18" charset="0"/>
            </a:endParaRPr>
          </a:p>
          <a:p>
            <a:pPr>
              <a:buFont typeface="Wingdings" pitchFamily="2" charset="2"/>
              <a:buChar char="Ø"/>
            </a:pPr>
            <a:r>
              <a:rPr lang="en-US" sz="2000" dirty="0" smtClean="0">
                <a:solidFill>
                  <a:srgbClr val="00B050"/>
                </a:solidFill>
                <a:latin typeface="Times New Roman" pitchFamily="18" charset="0"/>
                <a:cs typeface="Times New Roman" pitchFamily="18" charset="0"/>
              </a:rPr>
              <a:t>Multimode fibers </a:t>
            </a:r>
          </a:p>
          <a:p>
            <a:endParaRPr lang="en-US" sz="2000" dirty="0" smtClean="0">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Single mode fibers</a:t>
            </a:r>
          </a:p>
          <a:p>
            <a:r>
              <a:rPr lang="en-US" sz="2000" dirty="0" smtClean="0">
                <a:latin typeface="Times New Roman" pitchFamily="18" charset="0"/>
                <a:cs typeface="Times New Roman" pitchFamily="18" charset="0"/>
              </a:rPr>
              <a:t> </a:t>
            </a:r>
          </a:p>
          <a:p>
            <a:pPr>
              <a:lnSpc>
                <a:spcPct val="150000"/>
              </a:lnSpc>
              <a:buFont typeface="Wingdings" pitchFamily="2" charset="2"/>
              <a:buChar char="Ø"/>
            </a:pPr>
            <a:r>
              <a:rPr lang="en-US" sz="2000" dirty="0" smtClean="0">
                <a:solidFill>
                  <a:srgbClr val="0070C0"/>
                </a:solidFill>
                <a:latin typeface="Times New Roman" pitchFamily="18" charset="0"/>
                <a:cs typeface="Times New Roman" pitchFamily="18" charset="0"/>
              </a:rPr>
              <a:t>Considering the light as electromagnetic radiation, the possible modes of propagation are transverse electric (TE) modes and transverse magnetic (TM) modes. </a:t>
            </a:r>
          </a:p>
          <a:p>
            <a:pPr>
              <a:lnSpc>
                <a:spcPct val="150000"/>
              </a:lnSpc>
              <a:buFont typeface="Wingdings" pitchFamily="2" charset="2"/>
              <a:buChar char="Ø"/>
            </a:pPr>
            <a:r>
              <a:rPr lang="en-US" sz="2000" dirty="0" smtClean="0">
                <a:solidFill>
                  <a:srgbClr val="00B050"/>
                </a:solidFill>
                <a:latin typeface="Times New Roman" pitchFamily="18" charset="0"/>
                <a:cs typeface="Times New Roman" pitchFamily="18" charset="0"/>
              </a:rPr>
              <a:t>Among them, the TE</a:t>
            </a:r>
            <a:r>
              <a:rPr lang="en-US" sz="2000" baseline="-25000" dirty="0" smtClean="0">
                <a:solidFill>
                  <a:srgbClr val="00B050"/>
                </a:solidFill>
                <a:latin typeface="Times New Roman" pitchFamily="18" charset="0"/>
                <a:cs typeface="Times New Roman" pitchFamily="18" charset="0"/>
              </a:rPr>
              <a:t>10</a:t>
            </a:r>
            <a:r>
              <a:rPr lang="en-US" sz="2000" dirty="0" smtClean="0">
                <a:solidFill>
                  <a:srgbClr val="00B050"/>
                </a:solidFill>
                <a:latin typeface="Times New Roman" pitchFamily="18" charset="0"/>
                <a:cs typeface="Times New Roman" pitchFamily="18" charset="0"/>
              </a:rPr>
              <a:t>, TE</a:t>
            </a:r>
            <a:r>
              <a:rPr lang="en-US" sz="2000" baseline="-25000" dirty="0" smtClean="0">
                <a:solidFill>
                  <a:srgbClr val="00B050"/>
                </a:solidFill>
                <a:latin typeface="Times New Roman" pitchFamily="18" charset="0"/>
                <a:cs typeface="Times New Roman" pitchFamily="18" charset="0"/>
              </a:rPr>
              <a:t>11</a:t>
            </a:r>
            <a:r>
              <a:rPr lang="en-US" sz="2000" dirty="0" smtClean="0">
                <a:solidFill>
                  <a:srgbClr val="00B050"/>
                </a:solidFill>
                <a:latin typeface="Times New Roman" pitchFamily="18" charset="0"/>
                <a:cs typeface="Times New Roman" pitchFamily="18" charset="0"/>
              </a:rPr>
              <a:t>, TE</a:t>
            </a:r>
            <a:r>
              <a:rPr lang="en-US" sz="2000" baseline="-25000" dirty="0" smtClean="0">
                <a:solidFill>
                  <a:srgbClr val="00B050"/>
                </a:solidFill>
                <a:latin typeface="Times New Roman" pitchFamily="18" charset="0"/>
                <a:cs typeface="Times New Roman" pitchFamily="18" charset="0"/>
              </a:rPr>
              <a:t>01</a:t>
            </a:r>
            <a:r>
              <a:rPr lang="en-US" sz="2000" dirty="0" smtClean="0">
                <a:solidFill>
                  <a:srgbClr val="00B050"/>
                </a:solidFill>
                <a:latin typeface="Times New Roman" pitchFamily="18" charset="0"/>
                <a:cs typeface="Times New Roman" pitchFamily="18" charset="0"/>
              </a:rPr>
              <a:t> and TM</a:t>
            </a:r>
            <a:r>
              <a:rPr lang="en-US" sz="2000" baseline="-25000" dirty="0" smtClean="0">
                <a:solidFill>
                  <a:srgbClr val="00B050"/>
                </a:solidFill>
                <a:latin typeface="Times New Roman" pitchFamily="18" charset="0"/>
                <a:cs typeface="Times New Roman" pitchFamily="18" charset="0"/>
              </a:rPr>
              <a:t>10</a:t>
            </a:r>
            <a:r>
              <a:rPr lang="en-US" sz="2000" dirty="0" smtClean="0">
                <a:solidFill>
                  <a:srgbClr val="00B050"/>
                </a:solidFill>
                <a:latin typeface="Times New Roman" pitchFamily="18" charset="0"/>
                <a:cs typeface="Times New Roman" pitchFamily="18" charset="0"/>
              </a:rPr>
              <a:t>, TM</a:t>
            </a:r>
            <a:r>
              <a:rPr lang="en-US" sz="2000" baseline="-25000" dirty="0" smtClean="0">
                <a:solidFill>
                  <a:srgbClr val="00B050"/>
                </a:solidFill>
                <a:latin typeface="Times New Roman" pitchFamily="18" charset="0"/>
                <a:cs typeface="Times New Roman" pitchFamily="18" charset="0"/>
              </a:rPr>
              <a:t>11</a:t>
            </a:r>
            <a:r>
              <a:rPr lang="en-US" sz="2000" dirty="0" smtClean="0">
                <a:solidFill>
                  <a:srgbClr val="00B050"/>
                </a:solidFill>
                <a:latin typeface="Times New Roman" pitchFamily="18" charset="0"/>
                <a:cs typeface="Times New Roman" pitchFamily="18" charset="0"/>
              </a:rPr>
              <a:t>, TM</a:t>
            </a:r>
            <a:r>
              <a:rPr lang="en-US" sz="2000" baseline="-25000" dirty="0" smtClean="0">
                <a:solidFill>
                  <a:srgbClr val="00B050"/>
                </a:solidFill>
                <a:latin typeface="Times New Roman" pitchFamily="18" charset="0"/>
                <a:cs typeface="Times New Roman" pitchFamily="18" charset="0"/>
              </a:rPr>
              <a:t>01</a:t>
            </a:r>
            <a:r>
              <a:rPr lang="en-US" sz="2000" dirty="0" smtClean="0">
                <a:solidFill>
                  <a:srgbClr val="00B050"/>
                </a:solidFill>
                <a:latin typeface="Times New Roman" pitchFamily="18" charset="0"/>
                <a:cs typeface="Times New Roman" pitchFamily="18" charset="0"/>
              </a:rPr>
              <a:t> are possible, within which the modes TE</a:t>
            </a:r>
            <a:r>
              <a:rPr lang="en-US" sz="2000" baseline="-25000" dirty="0" smtClean="0">
                <a:solidFill>
                  <a:srgbClr val="00B050"/>
                </a:solidFill>
                <a:latin typeface="Times New Roman" pitchFamily="18" charset="0"/>
                <a:cs typeface="Times New Roman" pitchFamily="18" charset="0"/>
              </a:rPr>
              <a:t>10 </a:t>
            </a:r>
            <a:r>
              <a:rPr lang="en-US" sz="2000" dirty="0" smtClean="0">
                <a:solidFill>
                  <a:srgbClr val="00B050"/>
                </a:solidFill>
                <a:latin typeface="Times New Roman" pitchFamily="18" charset="0"/>
                <a:cs typeface="Times New Roman" pitchFamily="18" charset="0"/>
              </a:rPr>
              <a:t>and TM</a:t>
            </a:r>
            <a:r>
              <a:rPr lang="en-US" sz="2000" baseline="-25000" dirty="0" smtClean="0">
                <a:solidFill>
                  <a:srgbClr val="00B050"/>
                </a:solidFill>
                <a:latin typeface="Times New Roman" pitchFamily="18" charset="0"/>
                <a:cs typeface="Times New Roman" pitchFamily="18" charset="0"/>
              </a:rPr>
              <a:t>11</a:t>
            </a:r>
            <a:r>
              <a:rPr lang="en-US" sz="2000" dirty="0" smtClean="0">
                <a:solidFill>
                  <a:srgbClr val="00B050"/>
                </a:solidFill>
                <a:latin typeface="Times New Roman" pitchFamily="18" charset="0"/>
                <a:cs typeface="Times New Roman" pitchFamily="18" charset="0"/>
              </a:rPr>
              <a:t> are significant. </a:t>
            </a:r>
          </a:p>
          <a:p>
            <a:pPr>
              <a:lnSpc>
                <a:spcPct val="150000"/>
              </a:lnSpc>
              <a:buFont typeface="Wingdings" pitchFamily="2" charset="2"/>
              <a:buChar char="Ø"/>
            </a:pPr>
            <a:r>
              <a:rPr lang="en-US" sz="2000" dirty="0" smtClean="0">
                <a:solidFill>
                  <a:srgbClr val="0070C0"/>
                </a:solidFill>
                <a:latin typeface="Times New Roman" pitchFamily="18" charset="0"/>
                <a:cs typeface="Times New Roman" pitchFamily="18" charset="0"/>
              </a:rPr>
              <a:t>If the core size is adjusted to allow only one mode of light wave propagation is single mode fiber, whose profile (fig.2c) is shown below: </a:t>
            </a:r>
            <a:endParaRPr lang="en-US" sz="2000" dirty="0">
              <a:solidFill>
                <a:srgbClr val="0070C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2466</Words>
  <Application>Microsoft Office PowerPoint</Application>
  <PresentationFormat>On-screen Show (4:3)</PresentationFormat>
  <Paragraphs>181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ASHOK</dc:creator>
  <cp:lastModifiedBy>ASHOK</cp:lastModifiedBy>
  <cp:revision>50</cp:revision>
  <dcterms:created xsi:type="dcterms:W3CDTF">2006-08-16T00:00:00Z</dcterms:created>
  <dcterms:modified xsi:type="dcterms:W3CDTF">2019-12-10T15:09:21Z</dcterms:modified>
</cp:coreProperties>
</file>